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33" r:id="rId3"/>
    <p:sldId id="2555" r:id="rId4"/>
    <p:sldId id="2575" r:id="rId5"/>
    <p:sldId id="2570" r:id="rId6"/>
    <p:sldId id="2608" r:id="rId7"/>
    <p:sldId id="2543" r:id="rId8"/>
    <p:sldId id="2559" r:id="rId9"/>
    <p:sldId id="2580" r:id="rId10"/>
    <p:sldId id="2611" r:id="rId11"/>
    <p:sldId id="262" r:id="rId12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8D"/>
    <a:srgbClr val="5811A2"/>
    <a:srgbClr val="D593FF"/>
    <a:srgbClr val="623E94"/>
    <a:srgbClr val="2B7D49"/>
    <a:srgbClr val="6DBF50"/>
    <a:srgbClr val="7A482F"/>
    <a:srgbClr val="F48635"/>
    <a:srgbClr val="483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6"/>
    <p:restoredTop sz="95897"/>
  </p:normalViewPr>
  <p:slideViewPr>
    <p:cSldViewPr showGuides="1">
      <p:cViewPr varScale="1">
        <p:scale>
          <a:sx n="109" d="100"/>
          <a:sy n="109" d="100"/>
        </p:scale>
        <p:origin x="120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120" d="100"/>
          <a:sy n="120" d="100"/>
        </p:scale>
        <p:origin x="38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79962482801055"/>
          <c:y val="0.15198576027838082"/>
          <c:w val="0.66256388179091208"/>
          <c:h val="0.65887890717929865"/>
        </c:manualLayout>
      </c:layout>
      <c:barChart>
        <c:barDir val="col"/>
        <c:grouping val="percentStacked"/>
        <c:varyColors val="0"/>
        <c:ser>
          <c:idx val="5"/>
          <c:order val="1"/>
          <c:tx>
            <c:strRef>
              <c:f>Hoja1!$C$1</c:f>
              <c:strCache>
                <c:ptCount val="1"/>
                <c:pt idx="0">
                  <c:v>De acuerdo + Muy de acuerdo</c:v>
                </c:pt>
              </c:strCache>
            </c:strRef>
          </c:tx>
          <c:spPr>
            <a:solidFill>
              <a:srgbClr val="D593FF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Que las cotizaciones que aportan los trabajadores sean de su propiedad y vayan a una cuenta individual.</c:v>
                </c:pt>
                <c:pt idx="1">
                  <c:v>Que, en caso de fallecimiento del trabajador, los fondos sean heredados por su familia.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>
                  <c:v>0.86099999999999999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F4-4347-8D76-695E3192F6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66997376"/>
        <c:axId val="1867003616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Hoja1!$B$1</c15:sqref>
                        </c15:formulaRef>
                      </c:ext>
                    </c:extLst>
                    <c:strCache>
                      <c:ptCount val="1"/>
                      <c:pt idx="0">
                        <c:v>En desacuerdo + Muy en desacuerdo</c:v>
                      </c:pt>
                    </c:strCache>
                  </c:strRef>
                </c:tx>
                <c:spPr>
                  <a:solidFill>
                    <a:srgbClr val="BFBFBF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endParaRPr lang="es-CL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Que las cotizaciones que aportan los trabajadores sean de su propiedad y vayan a una cuenta individual.</c:v>
                      </c:pt>
                      <c:pt idx="1">
                        <c:v>Que, en caso de fallecimiento del trabajador, los fondos sean heredados por su familia.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Hoja1!$B$2:$B$3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0.112</c:v>
                      </c:pt>
                      <c:pt idx="1">
                        <c:v>5.6000000000000001E-2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0F4-4347-8D76-695E3192F6E0}"/>
                  </c:ext>
                </c:extLst>
              </c15:ser>
            </c15:filteredBarSeries>
            <c15:filteredBarSeries>
              <c15:ser>
                <c:idx val="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NS/NR</c:v>
                      </c:pt>
                    </c:strCache>
                  </c:strRef>
                </c:tx>
                <c:spPr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endParaRPr lang="es-CL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Que las cotizaciones que aportan los trabajadores sean de su propiedad y vayan a una cuenta individual.</c:v>
                      </c:pt>
                      <c:pt idx="1">
                        <c:v>Que, en caso de fallecimiento del trabajador, los fondos sean heredados por su familia.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Hoja1!$D$2:$D$3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3.4000000000000002E-2</c:v>
                      </c:pt>
                      <c:pt idx="1">
                        <c:v>2.4E-2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0F4-4347-8D76-695E3192F6E0}"/>
                  </c:ext>
                </c:extLst>
              </c15:ser>
            </c15:filteredBarSeries>
          </c:ext>
        </c:extLst>
      </c:barChart>
      <c:catAx>
        <c:axId val="186699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L"/>
          </a:p>
        </c:txPr>
        <c:crossAx val="1867003616"/>
        <c:crosses val="autoZero"/>
        <c:auto val="1"/>
        <c:lblAlgn val="ctr"/>
        <c:lblOffset val="100"/>
        <c:noMultiLvlLbl val="0"/>
      </c:catAx>
      <c:valAx>
        <c:axId val="186700361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6699737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t"/>
      <c:layout>
        <c:manualLayout>
          <c:xMode val="edge"/>
          <c:yMode val="edge"/>
          <c:x val="0.21645532974968593"/>
          <c:y val="4.9724177173936554E-2"/>
          <c:w val="0.61347991248835598"/>
          <c:h val="4.2781623047855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ontserrat" panose="00000500000000000000" pitchFamily="2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2404811231494E-2"/>
          <c:y val="0.11395909485386871"/>
          <c:w val="0.96512759518876856"/>
          <c:h val="0.7299439432457581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oct-23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Poder elegir entre un servicio público estatal y entidades privadas</c:v>
                </c:pt>
                <c:pt idx="1">
                  <c:v>Solo un servicio público estatal</c:v>
                </c:pt>
                <c:pt idx="2">
                  <c:v>Solo entidades privadas</c:v>
                </c:pt>
                <c:pt idx="4">
                  <c:v>Poder elegir entre un servicio estatal y entidades privadas</c:v>
                </c:pt>
                <c:pt idx="5">
                  <c:v>Solo un servicio estatal</c:v>
                </c:pt>
                <c:pt idx="6">
                  <c:v>Solo entidades privadas</c:v>
                </c:pt>
                <c:pt idx="8">
                  <c:v>Poder elegir entre un servicio estatal y entidades privadas</c:v>
                </c:pt>
                <c:pt idx="9">
                  <c:v>Solo un servicio estatal</c:v>
                </c:pt>
                <c:pt idx="10">
                  <c:v>Solo entidades privadas</c:v>
                </c:pt>
                <c:pt idx="12">
                  <c:v>Poder elegir entre un servicio estatal y entidades privadas</c:v>
                </c:pt>
                <c:pt idx="13">
                  <c:v>Solo un servicio estatal</c:v>
                </c:pt>
                <c:pt idx="14">
                  <c:v>Solo entidades privadas</c:v>
                </c:pt>
              </c:strCache>
            </c:strRef>
          </c:cat>
          <c:val>
            <c:numRef>
              <c:f>Hoja1!$D$2:$D$16</c:f>
              <c:numCache>
                <c:formatCode>0%</c:formatCode>
                <c:ptCount val="15"/>
                <c:pt idx="0">
                  <c:v>0.66</c:v>
                </c:pt>
                <c:pt idx="1">
                  <c:v>0.21</c:v>
                </c:pt>
                <c:pt idx="2">
                  <c:v>0.13</c:v>
                </c:pt>
                <c:pt idx="4">
                  <c:v>0.72</c:v>
                </c:pt>
                <c:pt idx="5">
                  <c:v>0.18</c:v>
                </c:pt>
                <c:pt idx="6">
                  <c:v>0.1</c:v>
                </c:pt>
                <c:pt idx="8">
                  <c:v>0.68</c:v>
                </c:pt>
                <c:pt idx="9">
                  <c:v>0.21</c:v>
                </c:pt>
                <c:pt idx="10">
                  <c:v>0.11</c:v>
                </c:pt>
                <c:pt idx="12">
                  <c:v>0.72</c:v>
                </c:pt>
                <c:pt idx="13">
                  <c:v>0.19</c:v>
                </c:pt>
                <c:pt idx="1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73-4F3E-B133-D6E441ED771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ene-24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Poder elegir entre un servicio público estatal y entidades privadas</c:v>
                </c:pt>
                <c:pt idx="1">
                  <c:v>Solo un servicio público estatal</c:v>
                </c:pt>
                <c:pt idx="2">
                  <c:v>Solo entidades privadas</c:v>
                </c:pt>
                <c:pt idx="4">
                  <c:v>Poder elegir entre un servicio estatal y entidades privadas</c:v>
                </c:pt>
                <c:pt idx="5">
                  <c:v>Solo un servicio estatal</c:v>
                </c:pt>
                <c:pt idx="6">
                  <c:v>Solo entidades privadas</c:v>
                </c:pt>
                <c:pt idx="8">
                  <c:v>Poder elegir entre un servicio estatal y entidades privadas</c:v>
                </c:pt>
                <c:pt idx="9">
                  <c:v>Solo un servicio estatal</c:v>
                </c:pt>
                <c:pt idx="10">
                  <c:v>Solo entidades privadas</c:v>
                </c:pt>
                <c:pt idx="12">
                  <c:v>Poder elegir entre un servicio estatal y entidades privadas</c:v>
                </c:pt>
                <c:pt idx="13">
                  <c:v>Solo un servicio estatal</c:v>
                </c:pt>
                <c:pt idx="14">
                  <c:v>Solo entidades privadas</c:v>
                </c:pt>
              </c:strCache>
            </c:strRef>
          </c:cat>
          <c:val>
            <c:numRef>
              <c:f>Hoja1!$E$2:$E$16</c:f>
              <c:numCache>
                <c:formatCode>0%</c:formatCode>
                <c:ptCount val="15"/>
                <c:pt idx="0">
                  <c:v>0.66</c:v>
                </c:pt>
                <c:pt idx="1">
                  <c:v>0.22500000000000001</c:v>
                </c:pt>
                <c:pt idx="2">
                  <c:v>0.114</c:v>
                </c:pt>
                <c:pt idx="4">
                  <c:v>0.66800000000000004</c:v>
                </c:pt>
                <c:pt idx="5">
                  <c:v>0.19700000000000001</c:v>
                </c:pt>
                <c:pt idx="6">
                  <c:v>0.13</c:v>
                </c:pt>
                <c:pt idx="8">
                  <c:v>0.66800000000000004</c:v>
                </c:pt>
                <c:pt idx="9">
                  <c:v>0.23</c:v>
                </c:pt>
                <c:pt idx="10">
                  <c:v>0.1</c:v>
                </c:pt>
                <c:pt idx="12">
                  <c:v>0.68899999999999995</c:v>
                </c:pt>
                <c:pt idx="13">
                  <c:v>0.223</c:v>
                </c:pt>
                <c:pt idx="14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73-4F3E-B133-D6E441ED77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5070208"/>
        <c:axId val="1751006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Hoja1!$B$1</c15:sqref>
                        </c15:formulaRef>
                      </c:ext>
                    </c:extLst>
                    <c:strCache>
                      <c:ptCount val="1"/>
                      <c:pt idx="0">
                        <c:v>abr-23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endParaRPr lang="es-C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Hoja1!$A$2:$A$16</c15:sqref>
                        </c15:formulaRef>
                      </c:ext>
                    </c:extLst>
                    <c:strCache>
                      <c:ptCount val="15"/>
                      <c:pt idx="0">
                        <c:v>Poder elegir entre un servicio público estatal y entidades privadas</c:v>
                      </c:pt>
                      <c:pt idx="1">
                        <c:v>Solo un servicio público estatal</c:v>
                      </c:pt>
                      <c:pt idx="2">
                        <c:v>Solo entidades privadas</c:v>
                      </c:pt>
                      <c:pt idx="4">
                        <c:v>Poder elegir entre un servicio estatal y entidades privadas</c:v>
                      </c:pt>
                      <c:pt idx="5">
                        <c:v>Solo un servicio estatal</c:v>
                      </c:pt>
                      <c:pt idx="6">
                        <c:v>Solo entidades privadas</c:v>
                      </c:pt>
                      <c:pt idx="8">
                        <c:v>Poder elegir entre un servicio estatal y entidades privadas</c:v>
                      </c:pt>
                      <c:pt idx="9">
                        <c:v>Solo un servicio estatal</c:v>
                      </c:pt>
                      <c:pt idx="10">
                        <c:v>Solo entidades privadas</c:v>
                      </c:pt>
                      <c:pt idx="12">
                        <c:v>Poder elegir entre un servicio estatal y entidades privadas</c:v>
                      </c:pt>
                      <c:pt idx="13">
                        <c:v>Solo un servicio estatal</c:v>
                      </c:pt>
                      <c:pt idx="14">
                        <c:v>Solo entidades privadas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Hoja1!$B$2:$B$16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0.6907012436717721</c:v>
                      </c:pt>
                      <c:pt idx="1">
                        <c:v>0.24811322607942721</c:v>
                      </c:pt>
                      <c:pt idx="2">
                        <c:v>6.1185530248800163E-2</c:v>
                      </c:pt>
                      <c:pt idx="4">
                        <c:v>0.70375999925893762</c:v>
                      </c:pt>
                      <c:pt idx="5">
                        <c:v>0.22359224249009585</c:v>
                      </c:pt>
                      <c:pt idx="6">
                        <c:v>7.2647758250966088E-2</c:v>
                      </c:pt>
                      <c:pt idx="8">
                        <c:v>0.62649076294889572</c:v>
                      </c:pt>
                      <c:pt idx="9">
                        <c:v>0.29886755687635919</c:v>
                      </c:pt>
                      <c:pt idx="10">
                        <c:v>7.4641680174745206E-2</c:v>
                      </c:pt>
                      <c:pt idx="12">
                        <c:v>0.69814523856173305</c:v>
                      </c:pt>
                      <c:pt idx="13">
                        <c:v>0.23996164133291914</c:v>
                      </c:pt>
                      <c:pt idx="14">
                        <c:v>6.1893120105347386E-2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873-4F3E-B133-D6E441ED771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jul-23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defRPr>
                      </a:pPr>
                      <a:endParaRPr lang="es-C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Hoja1!$A$2:$A$16</c15:sqref>
                        </c15:formulaRef>
                      </c:ext>
                    </c:extLst>
                    <c:strCache>
                      <c:ptCount val="15"/>
                      <c:pt idx="0">
                        <c:v>Poder elegir entre un servicio público estatal y entidades privadas</c:v>
                      </c:pt>
                      <c:pt idx="1">
                        <c:v>Solo un servicio público estatal</c:v>
                      </c:pt>
                      <c:pt idx="2">
                        <c:v>Solo entidades privadas</c:v>
                      </c:pt>
                      <c:pt idx="4">
                        <c:v>Poder elegir entre un servicio estatal y entidades privadas</c:v>
                      </c:pt>
                      <c:pt idx="5">
                        <c:v>Solo un servicio estatal</c:v>
                      </c:pt>
                      <c:pt idx="6">
                        <c:v>Solo entidades privadas</c:v>
                      </c:pt>
                      <c:pt idx="8">
                        <c:v>Poder elegir entre un servicio estatal y entidades privadas</c:v>
                      </c:pt>
                      <c:pt idx="9">
                        <c:v>Solo un servicio estatal</c:v>
                      </c:pt>
                      <c:pt idx="10">
                        <c:v>Solo entidades privadas</c:v>
                      </c:pt>
                      <c:pt idx="12">
                        <c:v>Poder elegir entre un servicio estatal y entidades privadas</c:v>
                      </c:pt>
                      <c:pt idx="13">
                        <c:v>Solo un servicio estatal</c:v>
                      </c:pt>
                      <c:pt idx="14">
                        <c:v>Solo entidades privadas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Hoja1!$C$2:$C$16</c15:sqref>
                        </c15:formulaRef>
                      </c:ext>
                    </c:extLst>
                    <c:numCache>
                      <c:formatCode>###0%</c:formatCode>
                      <c:ptCount val="15"/>
                      <c:pt idx="0">
                        <c:v>0.73367982335333859</c:v>
                      </c:pt>
                      <c:pt idx="1">
                        <c:v>0.19618675913998726</c:v>
                      </c:pt>
                      <c:pt idx="2">
                        <c:v>7.0133417506674095E-2</c:v>
                      </c:pt>
                      <c:pt idx="4">
                        <c:v>0.73270860458946641</c:v>
                      </c:pt>
                      <c:pt idx="5">
                        <c:v>0.1950124846615417</c:v>
                      </c:pt>
                      <c:pt idx="6">
                        <c:v>7.2278910748991648E-2</c:v>
                      </c:pt>
                      <c:pt idx="8">
                        <c:v>0.72566853057494962</c:v>
                      </c:pt>
                      <c:pt idx="9">
                        <c:v>0.21996997281264069</c:v>
                      </c:pt>
                      <c:pt idx="10">
                        <c:v>5.4361496612409355E-2</c:v>
                      </c:pt>
                      <c:pt idx="12">
                        <c:v>0.7668449785869772</c:v>
                      </c:pt>
                      <c:pt idx="13">
                        <c:v>0.17627692835224201</c:v>
                      </c:pt>
                      <c:pt idx="14">
                        <c:v>5.6878093060780593E-2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873-4F3E-B133-D6E441ED771A}"/>
                  </c:ext>
                </c:extLst>
              </c15:ser>
            </c15:filteredBarSeries>
          </c:ext>
        </c:extLst>
      </c:barChart>
      <c:catAx>
        <c:axId val="17507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L"/>
          </a:p>
        </c:txPr>
        <c:crossAx val="175100672"/>
        <c:crosses val="autoZero"/>
        <c:auto val="1"/>
        <c:lblAlgn val="ctr"/>
        <c:lblOffset val="100"/>
        <c:noMultiLvlLbl val="0"/>
      </c:catAx>
      <c:valAx>
        <c:axId val="175100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507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53987133134745"/>
          <c:y val="9.4179436658205273E-2"/>
          <c:w val="0.15631157999226691"/>
          <c:h val="6.4589880126273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" panose="00000500000000000000" pitchFamily="2" charset="0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14877212760068"/>
          <c:y val="0.11811448050084433"/>
          <c:w val="0.54750116735747156"/>
          <c:h val="0.7871120201564987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Compensarlos mediante un fondo colectivo, financiado con la cotización adicional aportada por los empleadores (6%)</c:v>
                </c:pt>
              </c:strCache>
            </c:strRef>
          </c:tx>
          <c:spPr>
            <a:solidFill>
              <a:srgbClr val="D6DCE5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mmm\-yy</c:formatCode>
                <c:ptCount val="7"/>
                <c:pt idx="0">
                  <c:v>44866</c:v>
                </c:pt>
                <c:pt idx="1">
                  <c:v>44927</c:v>
                </c:pt>
                <c:pt idx="2">
                  <c:v>44986</c:v>
                </c:pt>
                <c:pt idx="3">
                  <c:v>45017</c:v>
                </c:pt>
                <c:pt idx="4">
                  <c:v>45108</c:v>
                </c:pt>
                <c:pt idx="5">
                  <c:v>45200</c:v>
                </c:pt>
                <c:pt idx="6">
                  <c:v>45292</c:v>
                </c:pt>
              </c:numCache>
            </c:numRef>
          </c:cat>
          <c:val>
            <c:numRef>
              <c:f>Hoja1!$B$2:$B$8</c:f>
              <c:numCache>
                <c:formatCode>0%</c:formatCode>
                <c:ptCount val="7"/>
                <c:pt idx="0">
                  <c:v>0.37375000000000003</c:v>
                </c:pt>
                <c:pt idx="1">
                  <c:v>0.36699999999999999</c:v>
                </c:pt>
                <c:pt idx="2">
                  <c:v>0.32700000000000001</c:v>
                </c:pt>
                <c:pt idx="3">
                  <c:v>0.33900000000000002</c:v>
                </c:pt>
                <c:pt idx="4" formatCode="###0%">
                  <c:v>0.3</c:v>
                </c:pt>
                <c:pt idx="5">
                  <c:v>0.23</c:v>
                </c:pt>
                <c:pt idx="6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8-4361-890B-DD709952FB24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Aumentar la pensión garantizada universal, que se financia con impuestos generales (pagados por todos)</c:v>
                </c:pt>
              </c:strCache>
            </c:strRef>
          </c:tx>
          <c:spPr>
            <a:solidFill>
              <a:srgbClr val="D593FF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mmm\-yy</c:formatCode>
                <c:ptCount val="7"/>
                <c:pt idx="0">
                  <c:v>44866</c:v>
                </c:pt>
                <c:pt idx="1">
                  <c:v>44927</c:v>
                </c:pt>
                <c:pt idx="2">
                  <c:v>44986</c:v>
                </c:pt>
                <c:pt idx="3">
                  <c:v>45017</c:v>
                </c:pt>
                <c:pt idx="4">
                  <c:v>45108</c:v>
                </c:pt>
                <c:pt idx="5">
                  <c:v>45200</c:v>
                </c:pt>
                <c:pt idx="6">
                  <c:v>45292</c:v>
                </c:pt>
              </c:numCache>
            </c:numRef>
          </c:cat>
          <c:val>
            <c:numRef>
              <c:f>Hoja1!$C$2:$C$8</c:f>
              <c:numCache>
                <c:formatCode>0%</c:formatCode>
                <c:ptCount val="7"/>
                <c:pt idx="0">
                  <c:v>0.62624999999999997</c:v>
                </c:pt>
                <c:pt idx="1">
                  <c:v>0.63300000000000001</c:v>
                </c:pt>
                <c:pt idx="2">
                  <c:v>0.67300000000000004</c:v>
                </c:pt>
                <c:pt idx="3">
                  <c:v>0.66100000000000003</c:v>
                </c:pt>
                <c:pt idx="4" formatCode="###0%">
                  <c:v>0.7</c:v>
                </c:pt>
                <c:pt idx="5">
                  <c:v>0.77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8-4361-890B-DD709952F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63849520"/>
        <c:axId val="863850352"/>
      </c:barChart>
      <c:catAx>
        <c:axId val="8638495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CL"/>
          </a:p>
        </c:txPr>
        <c:crossAx val="863850352"/>
        <c:crosses val="autoZero"/>
        <c:auto val="0"/>
        <c:lblAlgn val="ctr"/>
        <c:lblOffset val="100"/>
        <c:noMultiLvlLbl val="0"/>
      </c:catAx>
      <c:valAx>
        <c:axId val="86385035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384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01992038827017E-2"/>
          <c:y val="0.25725681391980809"/>
          <c:w val="0.42330094442558541"/>
          <c:h val="0.583925430266195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D87AD-C576-4B94-1260-98E9B2BC3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AA807-5CA9-96FD-A210-B9C53ED9D2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95B6-A8B5-114F-98C7-351313FCC4E9}" type="datetimeFigureOut">
              <a:rPr lang="en-CL" smtClean="0"/>
              <a:t>1/22/24</a:t>
            </a:fld>
            <a:endParaRPr lang="en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69422-F2FB-2690-E023-2B3B118D4F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254AE-534E-74FE-DD15-AB814493C3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CC2FE-5728-CB41-A619-36498AB07FB6}" type="slidenum">
              <a:rPr lang="en-CL" smtClean="0"/>
              <a:t>‹Nº›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5814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D64F9-D327-7C40-A3E1-90002DCC26CF}" type="datetimeFigureOut">
              <a:rPr lang="en-CL" smtClean="0"/>
              <a:t>1/22/24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7105-07A7-AF46-88AE-D82B3B4A66AE}" type="slidenum">
              <a:rPr lang="en-CL" smtClean="0"/>
              <a:t>‹Nº›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37365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riteria.cl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riteria.cl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riteria.cl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riteria.cl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1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1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508C239F-5B6E-614B-E77E-BC8FA59BF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04" y="2319461"/>
            <a:ext cx="75602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s-ES_tradnl" sz="30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algn="l" defTabSz="855878" rtl="0" eaLnBrk="1" latinLnBrk="0" hangingPunct="1">
              <a:lnSpc>
                <a:spcPts val="4000"/>
              </a:lnSpc>
              <a:defRPr/>
            </a:pPr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TÍTULO DEL LA PROPUESTA</a:t>
            </a:r>
            <a:endParaRPr lang="es-ES_tradnl" dirty="0"/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08251CAD-E99A-6ED3-1FA4-A161CA302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004" y="4113631"/>
            <a:ext cx="7560220" cy="475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600" kern="1200" spc="300" dirty="0">
                <a:solidFill>
                  <a:prstClr val="white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NOMBRE DE LA PROPUESTA</a:t>
            </a:r>
            <a:endParaRPr lang="es-ES_tradnl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E0F7364A-1E8F-E259-7D07-B950D698A7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3" y="6021288"/>
            <a:ext cx="7560220" cy="348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200" b="0" i="0" kern="1200" spc="300" dirty="0">
                <a:solidFill>
                  <a:prstClr val="white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CLICK PARA MODIFICAR FECHA EJ: SEPTIEMBRE 22  </a:t>
            </a:r>
            <a:endParaRPr lang="es-ES_tradnl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9B0C766-3D2A-88A1-6309-60E69006F27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984431" y="443946"/>
            <a:ext cx="1799582" cy="1045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Insertar logotipo Cliente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705A93F-A8F3-4ED1-C68E-01AC4BE45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85" y="980727"/>
            <a:ext cx="2522349" cy="457349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06E600C4-78E5-B4E4-DEF5-06D4D43D0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5191" r="14814" b="12835"/>
          <a:stretch/>
        </p:blipFill>
        <p:spPr>
          <a:xfrm>
            <a:off x="8108865" y="3337911"/>
            <a:ext cx="4083135" cy="35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8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 Tabla de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Título EJ: TABLA DE CONTENIDO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54F74-6C0F-8E82-E284-8F4624F43A05}"/>
              </a:ext>
            </a:extLst>
          </p:cNvPr>
          <p:cNvSpPr txBox="1"/>
          <p:nvPr userDrawn="1"/>
        </p:nvSpPr>
        <p:spPr>
          <a:xfrm>
            <a:off x="550043" y="2443299"/>
            <a:ext cx="1592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C47DF-47C2-0F0B-D60D-3A737ADD799A}"/>
              </a:ext>
            </a:extLst>
          </p:cNvPr>
          <p:cNvSpPr txBox="1"/>
          <p:nvPr userDrawn="1"/>
        </p:nvSpPr>
        <p:spPr>
          <a:xfrm>
            <a:off x="3430947" y="2443299"/>
            <a:ext cx="1592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78C42-3BF6-7146-3D64-047FF4FADEE1}"/>
              </a:ext>
            </a:extLst>
          </p:cNvPr>
          <p:cNvSpPr txBox="1"/>
          <p:nvPr userDrawn="1"/>
        </p:nvSpPr>
        <p:spPr>
          <a:xfrm>
            <a:off x="6259051" y="2445858"/>
            <a:ext cx="1592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4FB8BB-365F-AD04-3292-6BF53A596237}"/>
              </a:ext>
            </a:extLst>
          </p:cNvPr>
          <p:cNvSpPr txBox="1"/>
          <p:nvPr userDrawn="1"/>
        </p:nvSpPr>
        <p:spPr>
          <a:xfrm>
            <a:off x="9098694" y="2443299"/>
            <a:ext cx="1592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04.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2662FA3-2BA2-B9E5-9728-F9C920B25F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3" y="3322238"/>
            <a:ext cx="2593629" cy="1559679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01.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9C975D69-50EB-73A5-3864-34BB86B2E9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686" y="3295924"/>
            <a:ext cx="2593629" cy="1559679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02.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DA7163B3-7555-6AA1-AF91-F4D0C82452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7745" y="3295923"/>
            <a:ext cx="2593629" cy="1559679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03.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636718C6-34D1-76C3-1C50-F88728EEFA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97110" y="3295922"/>
            <a:ext cx="2593629" cy="1559679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04.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7D601C-461A-94E8-7C7D-0C2FA3061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4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 Tabla de conteni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Título EJ: TABLA DE CONTENIDO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54F74-6C0F-8E82-E284-8F4624F43A05}"/>
              </a:ext>
            </a:extLst>
          </p:cNvPr>
          <p:cNvSpPr txBox="1"/>
          <p:nvPr userDrawn="1"/>
        </p:nvSpPr>
        <p:spPr>
          <a:xfrm>
            <a:off x="550043" y="1325925"/>
            <a:ext cx="1592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C47DF-47C2-0F0B-D60D-3A737ADD799A}"/>
              </a:ext>
            </a:extLst>
          </p:cNvPr>
          <p:cNvSpPr txBox="1"/>
          <p:nvPr userDrawn="1"/>
        </p:nvSpPr>
        <p:spPr>
          <a:xfrm>
            <a:off x="3430947" y="1325925"/>
            <a:ext cx="1592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78C42-3BF6-7146-3D64-047FF4FADEE1}"/>
              </a:ext>
            </a:extLst>
          </p:cNvPr>
          <p:cNvSpPr txBox="1"/>
          <p:nvPr userDrawn="1"/>
        </p:nvSpPr>
        <p:spPr>
          <a:xfrm>
            <a:off x="6259051" y="1328484"/>
            <a:ext cx="1592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4FB8BB-365F-AD04-3292-6BF53A596237}"/>
              </a:ext>
            </a:extLst>
          </p:cNvPr>
          <p:cNvSpPr txBox="1"/>
          <p:nvPr userDrawn="1"/>
        </p:nvSpPr>
        <p:spPr>
          <a:xfrm>
            <a:off x="9098694" y="1325925"/>
            <a:ext cx="1592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04.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2662FA3-2BA2-B9E5-9728-F9C920B25F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3" y="2204864"/>
            <a:ext cx="2593629" cy="1559679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01.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9C975D69-50EB-73A5-3864-34BB86B2E9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686" y="2178550"/>
            <a:ext cx="2593629" cy="1559679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02.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DA7163B3-7555-6AA1-AF91-F4D0C82452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7745" y="2178549"/>
            <a:ext cx="2593629" cy="1559679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03.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636718C6-34D1-76C3-1C50-F88728EEFA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97110" y="2178548"/>
            <a:ext cx="2593629" cy="1559679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04.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7D601C-461A-94E8-7C7D-0C2FA3061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FB05DC-C266-7044-E2BB-42D2B1B230D5}"/>
              </a:ext>
            </a:extLst>
          </p:cNvPr>
          <p:cNvSpPr txBox="1"/>
          <p:nvPr userDrawn="1"/>
        </p:nvSpPr>
        <p:spPr>
          <a:xfrm>
            <a:off x="550043" y="3542700"/>
            <a:ext cx="1592069" cy="693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C7F436-09D2-831C-39EB-F626A219D0C3}"/>
              </a:ext>
            </a:extLst>
          </p:cNvPr>
          <p:cNvSpPr txBox="1"/>
          <p:nvPr userDrawn="1"/>
        </p:nvSpPr>
        <p:spPr>
          <a:xfrm>
            <a:off x="3430947" y="3542700"/>
            <a:ext cx="1592069" cy="693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431394-EF45-9CB8-CF8D-BC60E6EBBB01}"/>
              </a:ext>
            </a:extLst>
          </p:cNvPr>
          <p:cNvSpPr txBox="1"/>
          <p:nvPr userDrawn="1"/>
        </p:nvSpPr>
        <p:spPr>
          <a:xfrm>
            <a:off x="6259051" y="3545259"/>
            <a:ext cx="1592069" cy="693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FD331F-8B18-E87C-010E-4DFA3CF3DFE8}"/>
              </a:ext>
            </a:extLst>
          </p:cNvPr>
          <p:cNvSpPr txBox="1"/>
          <p:nvPr userDrawn="1"/>
        </p:nvSpPr>
        <p:spPr>
          <a:xfrm>
            <a:off x="9098694" y="3542700"/>
            <a:ext cx="1592069" cy="693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5400" b="1" i="0" dirty="0">
                <a:solidFill>
                  <a:schemeClr val="accent3"/>
                </a:solidFill>
                <a:latin typeface="Montserrat" pitchFamily="2" charset="77"/>
              </a:rPr>
              <a:t>04.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7C9DEC7-488C-AF4D-93A3-D433B7335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043" y="4500764"/>
            <a:ext cx="2593629" cy="1171810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01.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99BF3CDB-5C9C-C18C-9CE6-19EAA29D41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9686" y="4474450"/>
            <a:ext cx="2593629" cy="1171810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02.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8FE019EA-2618-5E80-7D1D-4589E54B3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7745" y="4474449"/>
            <a:ext cx="2593629" cy="1171810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03.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97DBAD2-7665-75F1-BD3A-AFCC922016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7110" y="4474448"/>
            <a:ext cx="2593629" cy="1171810"/>
          </a:xfrm>
        </p:spPr>
        <p:txBody>
          <a:bodyPr>
            <a:noAutofit/>
          </a:bodyPr>
          <a:lstStyle>
            <a:lvl1pPr marL="0" indent="0">
              <a:buNone/>
              <a:defRPr lang="es-ES" sz="1800" b="1" kern="1200" dirty="0" smtClean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800" dirty="0">
                <a:solidFill>
                  <a:schemeClr val="accent4"/>
                </a:solidFill>
              </a:rPr>
              <a:t>HAGA CLICK PARA MODIFICAR CONTENIDO 04.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 Tablas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000" b="1" kern="1200" dirty="0">
                <a:solidFill>
                  <a:schemeClr val="accent3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Título para tablas y gráficos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FB0276D-576E-9E59-CEB3-864A554A13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185" y="6234904"/>
            <a:ext cx="4031828" cy="2159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Base o Fuente: Click para </a:t>
            </a:r>
            <a:r>
              <a:rPr lang="es-ES_tradnl" noProof="0" dirty="0"/>
              <a:t>ingresar</a:t>
            </a:r>
            <a:r>
              <a:rPr lang="en-US" dirty="0"/>
              <a:t> Tipo de Fuente o Base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57A3F4E-A37E-3E7F-B8BB-393590056F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867" y="6234904"/>
            <a:ext cx="6118205" cy="2159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¿Pregunta – </a:t>
            </a:r>
            <a:r>
              <a:rPr lang="es-ES" dirty="0" err="1"/>
              <a:t>Click</a:t>
            </a:r>
            <a:r>
              <a:rPr lang="es-ES" dirty="0"/>
              <a:t> para ingresar la pregunta?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C32729-3FF2-6579-2365-B4C76EDAEB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para Contenid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9F20F-6E03-54E9-E810-5823357ADB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988" y="404813"/>
            <a:ext cx="607017" cy="4846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56184DA4-1A5F-4BF6-7394-ECEFE286201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272463" y="209517"/>
            <a:ext cx="1511549" cy="878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Insertar logotipo Cliente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F341B13-8FEE-8A29-37DB-16D8B18EA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404813"/>
            <a:ext cx="8137474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CLICK PARA EDITAR TÍTULO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0E32041-424F-8FAE-F337-4B2AF62B43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54279" y="6234904"/>
            <a:ext cx="3529733" cy="2159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Fuente: Click para </a:t>
            </a:r>
            <a:r>
              <a:rPr lang="es-ES_tradnl" noProof="0" dirty="0"/>
              <a:t>ingresar</a:t>
            </a:r>
            <a:r>
              <a:rPr lang="en-US" dirty="0"/>
              <a:t> Tipo de Fuente</a:t>
            </a:r>
          </a:p>
        </p:txBody>
      </p:sp>
    </p:spTree>
    <p:extLst>
      <p:ext uri="{BB962C8B-B14F-4D97-AF65-F5344CB8AC3E}">
        <p14:creationId xmlns:p14="http://schemas.microsoft.com/office/powerpoint/2010/main" val="94756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para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CLICK PARA EDITAR TÍTULO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4A38F6-CDDB-EC55-E582-8F5D5BA9C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54279" y="6234904"/>
            <a:ext cx="3529733" cy="2159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Fuente: Click para </a:t>
            </a:r>
            <a:r>
              <a:rPr lang="es-ES_tradnl" noProof="0" dirty="0"/>
              <a:t>ingresar</a:t>
            </a:r>
            <a:r>
              <a:rPr lang="en-US" dirty="0"/>
              <a:t> Tipo de Fuente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90B5D1-B013-6381-D485-0875F7312B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para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CLICK PARA EDITAR TÍTULO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968328A-1F88-5424-ED67-CEDCFFCC59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1085" y="404813"/>
            <a:ext cx="607017" cy="484634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9780EE-E98A-4509-D38B-11F9660133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54279" y="6234904"/>
            <a:ext cx="3529733" cy="2159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Fuente: Click para </a:t>
            </a:r>
            <a:r>
              <a:rPr lang="es-ES_tradnl" noProof="0" dirty="0"/>
              <a:t>ingresar</a:t>
            </a:r>
            <a:r>
              <a:rPr lang="en-US" dirty="0"/>
              <a:t> Tipo de Fuente</a:t>
            </a:r>
          </a:p>
        </p:txBody>
      </p:sp>
    </p:spTree>
    <p:extLst>
      <p:ext uri="{BB962C8B-B14F-4D97-AF65-F5344CB8AC3E}">
        <p14:creationId xmlns:p14="http://schemas.microsoft.com/office/powerpoint/2010/main" val="275082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ita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bg1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bg1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bg1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1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1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7247" y="3237346"/>
            <a:ext cx="8857505" cy="531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s-ES_tradnl" sz="24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“CLICK PARA EDITAR CITA”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704D1C5-3A70-D37D-D47B-D1F57B5B24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9626" y="537009"/>
            <a:ext cx="1482994" cy="2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5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it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7247" y="3237346"/>
            <a:ext cx="8857505" cy="531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s-ES_tradnl" sz="2400" b="1" kern="1200" dirty="0">
                <a:solidFill>
                  <a:schemeClr val="accent3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“CLICK PARA EDITAR CITA”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3DE529-6764-68B4-44EB-D0FFC7A77C47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0102F2F-EC21-A974-5D3A-D16DD15779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it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968328A-1F88-5424-ED67-CEDCFFCC59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1085" y="404813"/>
            <a:ext cx="607017" cy="48463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411AEE2-0CA0-DE70-3A49-C01C3DB6C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7247" y="3237346"/>
            <a:ext cx="8857505" cy="531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s-ES_tradnl" sz="2400" b="1" kern="1200" dirty="0">
                <a:solidFill>
                  <a:schemeClr val="accent3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“CLICK PARA EDITAR CITA”</a:t>
            </a:r>
          </a:p>
        </p:txBody>
      </p:sp>
    </p:spTree>
    <p:extLst>
      <p:ext uri="{BB962C8B-B14F-4D97-AF65-F5344CB8AC3E}">
        <p14:creationId xmlns:p14="http://schemas.microsoft.com/office/powerpoint/2010/main" val="298736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ita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411AEE2-0CA0-DE70-3A49-C01C3DB6C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7247" y="3237346"/>
            <a:ext cx="8857505" cy="531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s-ES_tradnl" sz="2400" b="1" kern="1200" dirty="0">
                <a:solidFill>
                  <a:schemeClr val="accent3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“CLICK PARA EDITAR CITA”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FD7DB5A-DBA3-7621-DEE6-3A42490424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988" y="404813"/>
            <a:ext cx="607017" cy="4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3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3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508C239F-5B6E-614B-E77E-BC8FA59BF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04" y="2319461"/>
            <a:ext cx="75602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s-ES_tradnl" sz="30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algn="l" defTabSz="855878" rtl="0" eaLnBrk="1" latinLnBrk="0" hangingPunct="1">
              <a:lnSpc>
                <a:spcPts val="4000"/>
              </a:lnSpc>
              <a:defRPr/>
            </a:pPr>
            <a:r>
              <a:rPr lang="es-ES" dirty="0"/>
              <a:t>HAGA CLICK PARA MODIFICAR TÍTULO DEL LA PROPUESTA</a:t>
            </a:r>
            <a:endParaRPr lang="es-ES_tradnl" dirty="0"/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08251CAD-E99A-6ED3-1FA4-A161CA302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004" y="4113631"/>
            <a:ext cx="7560220" cy="475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600" kern="1200" spc="300" dirty="0">
                <a:solidFill>
                  <a:prstClr val="white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CLICK PARA MODIFICAR NOMBRE DE LA PROPUESTA</a:t>
            </a:r>
            <a:endParaRPr lang="es-ES_tradnl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E0F7364A-1E8F-E259-7D07-B950D698A7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3" y="6021288"/>
            <a:ext cx="7560220" cy="348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200" b="0" i="0" kern="1200" spc="300" dirty="0">
                <a:solidFill>
                  <a:prstClr val="white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CLICK PARA MODIFICAR FECHA EJ: SEPTIEMBRE 22  </a:t>
            </a:r>
            <a:endParaRPr lang="es-ES_tradnl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9B0C766-3D2A-88A1-6309-60E69006F27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984431" y="443946"/>
            <a:ext cx="1799582" cy="1045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Insertar logotipo Cliente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A135D51-00AD-4479-AED5-13A55826B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9485" y="980727"/>
            <a:ext cx="2522349" cy="457348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E3C04F5A-2A8B-2785-847D-730493155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5191" r="14791" b="12835"/>
          <a:stretch/>
        </p:blipFill>
        <p:spPr>
          <a:xfrm>
            <a:off x="8107767" y="3337911"/>
            <a:ext cx="4084233" cy="35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+ Párraf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9F20F-6E03-54E9-E810-5823357ADB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988" y="404813"/>
            <a:ext cx="607017" cy="4846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56184DA4-1A5F-4BF6-7394-ECEFE286201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272463" y="209517"/>
            <a:ext cx="1511549" cy="878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Insertar logotipo Cliente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F341B13-8FEE-8A29-37DB-16D8B18EA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404813"/>
            <a:ext cx="8137474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CLICK PARA EDITAR TÍTULO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E3433F5-4000-41DD-1D57-6DC0C72B5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2" y="1377950"/>
            <a:ext cx="3385717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C79181A-BC36-FAC4-AA41-D27D969694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7714" y="1377950"/>
            <a:ext cx="3385716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6C92526-F7BB-721D-3AA9-B849EFDFD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386" y="1377950"/>
            <a:ext cx="3385715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363911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+ Párraf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CLICK PARA EDITAR TÍTULO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77B350-5FFE-E130-91A0-764F442CAF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659937F-DC4D-524B-8C18-70FD0DC17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2" y="1377950"/>
            <a:ext cx="3385717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3114096-BFD3-B0AC-1B98-7DFDB176C1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7714" y="1377950"/>
            <a:ext cx="3385716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0EA1A01-2C43-277E-7FA9-D568C86505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386" y="1377950"/>
            <a:ext cx="3385715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2286384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+ Párraf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CLICK PARA EDITAR TÍTULO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968328A-1F88-5424-ED67-CEDCFFCC59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1085" y="404813"/>
            <a:ext cx="607017" cy="4846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42B0B5-8C88-9C65-12E0-F358CF388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2" y="1377950"/>
            <a:ext cx="3385717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B1C51C-890A-2EED-47BD-E0E5F7730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7714" y="1377950"/>
            <a:ext cx="3385716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7449ACF-0CAB-B1DD-5C0B-040F28028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386" y="1377950"/>
            <a:ext cx="3385715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4014468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+ 2 Párrafo + 1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CLICK PARA EDITAR TÍTULO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77B350-5FFE-E130-91A0-764F442CAF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659937F-DC4D-524B-8C18-70FD0DC17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2" y="1377950"/>
            <a:ext cx="3385717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3114096-BFD3-B0AC-1B98-7DFDB176C1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7714" y="1377950"/>
            <a:ext cx="3385716" cy="4643438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73D3FC-EC11-3C17-B132-F46029FF65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05385" y="1377950"/>
            <a:ext cx="3362727" cy="46434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L" dirty="0"/>
              <a:t>Insertar Imagen</a:t>
            </a:r>
          </a:p>
        </p:txBody>
      </p:sp>
    </p:spTree>
    <p:extLst>
      <p:ext uri="{BB962C8B-B14F-4D97-AF65-F5344CB8AC3E}">
        <p14:creationId xmlns:p14="http://schemas.microsoft.com/office/powerpoint/2010/main" val="3172273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3 Párrafo +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CLICK PARA EDITAR TÍTULO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77B350-5FFE-E130-91A0-764F442CAF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659937F-DC4D-524B-8C18-70FD0DC17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2" y="1377950"/>
            <a:ext cx="3385717" cy="2294724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73D3FC-EC11-3C17-B132-F46029FF65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42724" y="1377950"/>
            <a:ext cx="3362727" cy="22670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L" dirty="0"/>
              <a:t>Insertar Imagen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421120D-5734-D512-93FC-B5D3CF9819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042" y="3915616"/>
            <a:ext cx="3385717" cy="22670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L" dirty="0"/>
              <a:t>Insertar Imagen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DB15EB-2CF2-5F4A-94FF-0E9AEED2BF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1229" y="3919091"/>
            <a:ext cx="3385717" cy="2294724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C6C0411-576B-2A71-346E-42EF6331D7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12416" y="1377950"/>
            <a:ext cx="3385717" cy="2294724"/>
          </a:xfrm>
        </p:spPr>
        <p:txBody>
          <a:bodyPr>
            <a:normAutofit/>
          </a:bodyPr>
          <a:lstStyle>
            <a:lvl1pPr marL="0" indent="0">
              <a:buNone/>
              <a:defRPr lang="en-CL" sz="12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60C616E-0A46-5D5B-4F7E-3B130A5154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416" y="3915616"/>
            <a:ext cx="3385717" cy="226707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L" dirty="0"/>
              <a:t>Insertar Imagen</a:t>
            </a:r>
          </a:p>
        </p:txBody>
      </p:sp>
    </p:spTree>
    <p:extLst>
      <p:ext uri="{BB962C8B-B14F-4D97-AF65-F5344CB8AC3E}">
        <p14:creationId xmlns:p14="http://schemas.microsoft.com/office/powerpoint/2010/main" val="3137967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o Separadro de Tem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EBF46D5-644E-130C-E1E7-95F1B7C541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24013" y="-6690"/>
            <a:ext cx="7560000" cy="702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imagen de la Portadilla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F61C8E-7CC5-1F74-E917-10E4D3202D46}"/>
              </a:ext>
            </a:extLst>
          </p:cNvPr>
          <p:cNvSpPr/>
          <p:nvPr userDrawn="1"/>
        </p:nvSpPr>
        <p:spPr>
          <a:xfrm>
            <a:off x="0" y="0"/>
            <a:ext cx="4231425" cy="6882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>
              <a:ln>
                <a:noFill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bg1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bg1"/>
                </a:solidFill>
                <a:latin typeface="Montserrat Light" pitchFamily="2" charset="77"/>
              </a:rPr>
              <a:t>Criteria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9E3A522-A3E3-69FA-F8CE-BB2C39D16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674" t="-5191" r="14814" b="12835"/>
          <a:stretch/>
        </p:blipFill>
        <p:spPr>
          <a:xfrm>
            <a:off x="11775757" y="3337911"/>
            <a:ext cx="407987" cy="3520089"/>
          </a:xfrm>
          <a:prstGeom prst="rect">
            <a:avLst/>
          </a:prstGeom>
        </p:spPr>
      </p:pic>
      <p:sp>
        <p:nvSpPr>
          <p:cNvPr id="33" name="Título 1">
            <a:extLst>
              <a:ext uri="{FF2B5EF4-FFF2-40B4-BE49-F238E27FC236}">
                <a16:creationId xmlns:a16="http://schemas.microsoft.com/office/drawing/2014/main" id="{3517FC30-1800-2B6E-C1A7-EFA41536A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043" y="1600929"/>
            <a:ext cx="3129824" cy="1421928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defRPr lang="es-ES_tradnl" sz="2400" b="1" kern="120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400" dirty="0"/>
              <a:t>HAGA CLICK PARA MODIFICAR TÍTULO DEL LA PORTADILLA</a:t>
            </a:r>
            <a:endParaRPr lang="en-US" sz="2400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1E34537-2C94-F049-F03B-80139DF8A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3" y="764704"/>
            <a:ext cx="3129824" cy="914400"/>
          </a:xfr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buNone/>
              <a:defRPr lang="en-CL" sz="5400" b="1" i="0" kern="1200" dirty="0">
                <a:solidFill>
                  <a:schemeClr val="accent3">
                    <a:lumMod val="75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01.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3650316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o Separadro de Tem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EBF46D5-644E-130C-E1E7-95F1B7C541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24632" y="-27384"/>
            <a:ext cx="7560000" cy="702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imagen de la Portadilla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F61C8E-7CC5-1F74-E917-10E4D3202D46}"/>
              </a:ext>
            </a:extLst>
          </p:cNvPr>
          <p:cNvSpPr/>
          <p:nvPr userDrawn="1"/>
        </p:nvSpPr>
        <p:spPr>
          <a:xfrm>
            <a:off x="0" y="0"/>
            <a:ext cx="4231425" cy="68825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bg1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bg1"/>
                </a:solidFill>
                <a:latin typeface="Montserrat Light" pitchFamily="2" charset="77"/>
              </a:rPr>
              <a:t>Criteria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9E3A522-A3E3-69FA-F8CE-BB2C39D16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674" t="-5191" r="14814" b="12835"/>
          <a:stretch/>
        </p:blipFill>
        <p:spPr>
          <a:xfrm>
            <a:off x="11775757" y="3337911"/>
            <a:ext cx="407987" cy="352008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17714F5-D747-5242-3994-6E1B3BF8B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043" y="1600929"/>
            <a:ext cx="3129824" cy="226960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4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400" dirty="0"/>
              <a:t>HAGA CLICK PARA MODIFICAR TÍTULO DEL LA PORTADILLA</a:t>
            </a:r>
            <a:endParaRPr lang="en-US" sz="2400" dirty="0"/>
          </a:p>
        </p:txBody>
      </p:sp>
      <p:sp>
        <p:nvSpPr>
          <p:cNvPr id="4" name="Text Placeholder 50">
            <a:extLst>
              <a:ext uri="{FF2B5EF4-FFF2-40B4-BE49-F238E27FC236}">
                <a16:creationId xmlns:a16="http://schemas.microsoft.com/office/drawing/2014/main" id="{37ADFA48-AD2C-D0CB-1138-553F493BA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3" y="764704"/>
            <a:ext cx="3129824" cy="914400"/>
          </a:xfr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buNone/>
              <a:defRPr lang="en-CL" sz="54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01.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1940010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o Separadro de Tem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EBF46D5-644E-130C-E1E7-95F1B7C541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24632" y="-27384"/>
            <a:ext cx="7560000" cy="702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imagen de la Portadilla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F61C8E-7CC5-1F74-E917-10E4D3202D46}"/>
              </a:ext>
            </a:extLst>
          </p:cNvPr>
          <p:cNvSpPr/>
          <p:nvPr userDrawn="1"/>
        </p:nvSpPr>
        <p:spPr>
          <a:xfrm>
            <a:off x="0" y="0"/>
            <a:ext cx="4231425" cy="6882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bg1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bg1"/>
                </a:solidFill>
                <a:latin typeface="Montserrat Light" pitchFamily="2" charset="77"/>
              </a:rPr>
              <a:t>Criteria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9E3A522-A3E3-69FA-F8CE-BB2C39D16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674" t="-5191" r="14814" b="12835"/>
          <a:stretch/>
        </p:blipFill>
        <p:spPr>
          <a:xfrm>
            <a:off x="11775757" y="3337911"/>
            <a:ext cx="407987" cy="352008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929A82-6647-8E6D-165A-E8C1B0991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043" y="1600929"/>
            <a:ext cx="3129824" cy="226960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4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400" dirty="0"/>
              <a:t>HAGA CLICK PARA MODIFICAR TÍTULO DEL LA PORTADILLA</a:t>
            </a:r>
            <a:endParaRPr lang="en-US" sz="2400" dirty="0"/>
          </a:p>
        </p:txBody>
      </p:sp>
      <p:sp>
        <p:nvSpPr>
          <p:cNvPr id="4" name="Text Placeholder 50">
            <a:extLst>
              <a:ext uri="{FF2B5EF4-FFF2-40B4-BE49-F238E27FC236}">
                <a16:creationId xmlns:a16="http://schemas.microsoft.com/office/drawing/2014/main" id="{17928E25-3922-EFEB-9EAD-463D7B75D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3" y="764704"/>
            <a:ext cx="3129824" cy="914400"/>
          </a:xfr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buNone/>
              <a:defRPr lang="en-CL" sz="54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01.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461756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o Separadro de Tema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EBF46D5-644E-130C-E1E7-95F1B7C541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24632" y="-27384"/>
            <a:ext cx="7560000" cy="7020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imagen de la Portadilla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F61C8E-7CC5-1F74-E917-10E4D3202D46}"/>
              </a:ext>
            </a:extLst>
          </p:cNvPr>
          <p:cNvSpPr/>
          <p:nvPr userDrawn="1"/>
        </p:nvSpPr>
        <p:spPr>
          <a:xfrm>
            <a:off x="0" y="0"/>
            <a:ext cx="4231425" cy="6882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bg1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bg1"/>
                </a:solidFill>
                <a:latin typeface="Montserrat Light" pitchFamily="2" charset="77"/>
              </a:rPr>
              <a:t>Criteria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9E3A522-A3E3-69FA-F8CE-BB2C39D16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674" t="-5191" r="14814" b="12835"/>
          <a:stretch/>
        </p:blipFill>
        <p:spPr>
          <a:xfrm>
            <a:off x="11775757" y="3337911"/>
            <a:ext cx="407987" cy="352008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339032A-1D59-9FA7-98B7-C6DFE5496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043" y="1600929"/>
            <a:ext cx="3129824" cy="226960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4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" sz="2400" dirty="0"/>
              <a:t>HAGA CLICK PARA MODIFICAR TÍTULO DEL LA PORTADILLA</a:t>
            </a:r>
            <a:endParaRPr lang="en-US" sz="2400" dirty="0"/>
          </a:p>
        </p:txBody>
      </p:sp>
      <p:sp>
        <p:nvSpPr>
          <p:cNvPr id="9" name="Text Placeholder 50">
            <a:extLst>
              <a:ext uri="{FF2B5EF4-FFF2-40B4-BE49-F238E27FC236}">
                <a16:creationId xmlns:a16="http://schemas.microsoft.com/office/drawing/2014/main" id="{5D40EB27-ADDC-0BBD-78BB-1CE5D32BC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3" y="764704"/>
            <a:ext cx="3129824" cy="914400"/>
          </a:xfrm>
        </p:spPr>
        <p:txBody>
          <a:bodyPr wrap="square">
            <a:normAutofit/>
          </a:bodyPr>
          <a:lstStyle>
            <a:lvl1pPr marL="0" indent="0" algn="l" defTabSz="914400" rtl="0" eaLnBrk="1" latinLnBrk="0" hangingPunct="1">
              <a:buNone/>
              <a:defRPr lang="en-CL" sz="54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01.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1685260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informe o Presentació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2999656" y="6453188"/>
            <a:ext cx="63380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100" b="0" i="0" dirty="0">
                <a:solidFill>
                  <a:schemeClr val="accent2"/>
                </a:solidFill>
                <a:latin typeface="Montserrat Light" pitchFamily="2" charset="77"/>
              </a:rPr>
              <a:t>Informe Desarrollado por : </a:t>
            </a:r>
            <a:r>
              <a:rPr lang="es-ES_tradnl" sz="1100" b="1" i="0" dirty="0">
                <a:solidFill>
                  <a:schemeClr val="accent2"/>
                </a:solidFill>
                <a:latin typeface="Montserrat" pitchFamily="2" charset="77"/>
              </a:rPr>
              <a:t>CRITERIA®	|   </a:t>
            </a:r>
            <a:r>
              <a:rPr lang="es-ES_tradnl" sz="1100" b="1" i="0" dirty="0">
                <a:solidFill>
                  <a:schemeClr val="accent2"/>
                </a:solidFill>
                <a:latin typeface="Montserrat" pitchFamily="2" charset="77"/>
                <a:hlinkClick r:id="rId2"/>
              </a:rPr>
              <a:t>www.criteria.cl</a:t>
            </a:r>
            <a:r>
              <a:rPr lang="es-ES_tradnl" sz="1100" b="1" i="0" dirty="0">
                <a:solidFill>
                  <a:schemeClr val="accent2"/>
                </a:solidFill>
                <a:latin typeface="Montserrat" pitchFamily="2" charset="77"/>
              </a:rPr>
              <a:t>   |  2024</a:t>
            </a:r>
            <a:endParaRPr lang="es-ES_tradnl" sz="1000" b="1" i="0" dirty="0">
              <a:solidFill>
                <a:schemeClr val="accent2"/>
              </a:solidFill>
              <a:latin typeface="Montserrat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705A93F-A8F3-4ED1-C68E-01AC4BE45E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4824" y="3274635"/>
            <a:ext cx="2522349" cy="4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14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508C239F-5B6E-614B-E77E-BC8FA59BF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04" y="2319461"/>
            <a:ext cx="75602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s-ES_tradnl" sz="30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algn="l" defTabSz="855878" rtl="0" eaLnBrk="1" latinLnBrk="0" hangingPunct="1">
              <a:lnSpc>
                <a:spcPts val="4000"/>
              </a:lnSpc>
              <a:defRPr/>
            </a:pPr>
            <a:r>
              <a:rPr lang="es-ES" dirty="0"/>
              <a:t>HAGA CLICK PARA MODIFICAR TÍTULO DEL LA PROPUESTA</a:t>
            </a:r>
            <a:endParaRPr lang="es-ES_tradnl" dirty="0"/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08251CAD-E99A-6ED3-1FA4-A161CA302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004" y="4113631"/>
            <a:ext cx="7560220" cy="475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600" kern="1200" spc="300" dirty="0">
                <a:solidFill>
                  <a:prstClr val="white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CLICK PARA MODIFICAR NOMBRE DE LA PROPUESTA</a:t>
            </a:r>
            <a:endParaRPr lang="es-ES_tradnl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E0F7364A-1E8F-E259-7D07-B950D698A7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3" y="6021288"/>
            <a:ext cx="7560220" cy="348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200" b="0" i="0" kern="1200" spc="300" dirty="0">
                <a:solidFill>
                  <a:prstClr val="white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CLICK PARA MODIFICAR FECHA EJ: SEPTIEMBRE 22  </a:t>
            </a:r>
            <a:endParaRPr lang="es-ES_tradnl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9B0C766-3D2A-88A1-6309-60E69006F27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984431" y="443946"/>
            <a:ext cx="1799582" cy="1045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Insertar logotipo Cliente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A135D51-00AD-4479-AED5-13A55826B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9485" y="980727"/>
            <a:ext cx="2522349" cy="457348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E3C04F5A-2A8B-2785-847D-730493155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5191" r="14791" b="12835"/>
          <a:stretch/>
        </p:blipFill>
        <p:spPr>
          <a:xfrm>
            <a:off x="8107767" y="3337911"/>
            <a:ext cx="4084233" cy="35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3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informe o Presentación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2999656" y="6453188"/>
            <a:ext cx="63380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100" b="0" i="0" dirty="0">
                <a:solidFill>
                  <a:schemeClr val="bg1"/>
                </a:solidFill>
                <a:latin typeface="Montserrat Light" pitchFamily="2" charset="77"/>
              </a:rPr>
              <a:t>Informe Desarrollado por : </a:t>
            </a:r>
            <a:r>
              <a:rPr lang="es-ES_tradnl" sz="1100" b="1" i="0" dirty="0">
                <a:solidFill>
                  <a:schemeClr val="bg1"/>
                </a:solidFill>
                <a:latin typeface="Montserrat" pitchFamily="2" charset="77"/>
              </a:rPr>
              <a:t>CRITERIA®	|   </a:t>
            </a:r>
            <a:r>
              <a:rPr lang="es-ES_tradnl" sz="1100" b="1" i="0" dirty="0">
                <a:solidFill>
                  <a:schemeClr val="bg1"/>
                </a:solidFill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www.criteria.cl</a:t>
            </a:r>
            <a:r>
              <a:rPr lang="es-ES_tradnl" sz="1100" b="1" i="0" dirty="0">
                <a:solidFill>
                  <a:schemeClr val="bg1"/>
                </a:solidFill>
                <a:latin typeface="Montserrat" pitchFamily="2" charset="77"/>
              </a:rPr>
              <a:t>   |  2024</a:t>
            </a:r>
            <a:endParaRPr lang="es-ES_tradnl" sz="1000" b="1" i="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D3F30C5-6D23-D6DA-5004-19287A7D1B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34823" y="3273964"/>
            <a:ext cx="2522349" cy="4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informe o Presentación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2999656" y="6453188"/>
            <a:ext cx="63380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100" b="0" i="0" dirty="0">
                <a:solidFill>
                  <a:schemeClr val="bg1"/>
                </a:solidFill>
                <a:latin typeface="Montserrat Light" pitchFamily="2" charset="77"/>
              </a:rPr>
              <a:t>Informe Desarrollado por : </a:t>
            </a:r>
            <a:r>
              <a:rPr lang="es-ES_tradnl" sz="1100" b="1" i="0" dirty="0">
                <a:solidFill>
                  <a:schemeClr val="bg1"/>
                </a:solidFill>
                <a:latin typeface="Montserrat" pitchFamily="2" charset="77"/>
              </a:rPr>
              <a:t>CRITERIA®	|   </a:t>
            </a:r>
            <a:r>
              <a:rPr lang="es-ES_tradnl" sz="1100" b="1" i="0" dirty="0">
                <a:solidFill>
                  <a:schemeClr val="bg1"/>
                </a:solidFill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www.criteria.cl</a:t>
            </a:r>
            <a:r>
              <a:rPr lang="es-ES_tradnl" sz="1100" b="1" i="0" dirty="0">
                <a:solidFill>
                  <a:schemeClr val="bg1"/>
                </a:solidFill>
                <a:latin typeface="Montserrat" pitchFamily="2" charset="77"/>
              </a:rPr>
              <a:t>   |  2024</a:t>
            </a:r>
            <a:endParaRPr lang="es-ES_tradnl" sz="1000" b="1" i="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EE3F3A-ADCC-55EE-C2B7-E56CA11995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34823" y="3273964"/>
            <a:ext cx="2522349" cy="4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91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informe o Presentación 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2999656" y="6453188"/>
            <a:ext cx="63380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100" b="0" i="0" dirty="0">
                <a:solidFill>
                  <a:schemeClr val="bg1"/>
                </a:solidFill>
                <a:latin typeface="Montserrat Light" pitchFamily="2" charset="77"/>
              </a:rPr>
              <a:t>Informe Desarrollado por : </a:t>
            </a:r>
            <a:r>
              <a:rPr lang="es-ES_tradnl" sz="1100" b="1" i="0" dirty="0">
                <a:solidFill>
                  <a:schemeClr val="bg1"/>
                </a:solidFill>
                <a:latin typeface="Montserrat" pitchFamily="2" charset="77"/>
              </a:rPr>
              <a:t>CRITERIA®	|   </a:t>
            </a:r>
            <a:r>
              <a:rPr lang="es-ES_tradnl" sz="1100" b="1" i="0" u="none" dirty="0">
                <a:solidFill>
                  <a:schemeClr val="bg1"/>
                </a:solidFill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www.criteria.cl</a:t>
            </a:r>
            <a:r>
              <a:rPr lang="es-ES_tradnl" sz="1100" b="1" i="0" u="none" dirty="0">
                <a:solidFill>
                  <a:schemeClr val="bg1"/>
                </a:solidFill>
                <a:latin typeface="Montserrat" pitchFamily="2" charset="77"/>
              </a:rPr>
              <a:t>   </a:t>
            </a:r>
            <a:r>
              <a:rPr lang="es-ES_tradnl" sz="1100" b="1" i="0" dirty="0">
                <a:solidFill>
                  <a:schemeClr val="bg1"/>
                </a:solidFill>
                <a:latin typeface="Montserrat" pitchFamily="2" charset="77"/>
              </a:rPr>
              <a:t>|  2024</a:t>
            </a:r>
            <a:endParaRPr lang="es-ES_tradnl" sz="1000" b="1" i="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650241B-76D0-70B8-5C43-BA40B9AC04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34823" y="3273964"/>
            <a:ext cx="2522349" cy="4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3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69EB-02CE-4757-902B-59751049E50A}" type="datetimeFigureOut">
              <a:rPr lang="es-ES" smtClean="0"/>
              <a:pPr/>
              <a:t>22/1/24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4B6-47E2-4291-B7E9-C81F6313E7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01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1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1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508C239F-5B6E-614B-E77E-BC8FA59BF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04" y="2319461"/>
            <a:ext cx="75602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s-ES_tradnl" sz="30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algn="l" defTabSz="855878" rtl="0" eaLnBrk="1" latinLnBrk="0" hangingPunct="1">
              <a:lnSpc>
                <a:spcPts val="4000"/>
              </a:lnSpc>
              <a:defRPr/>
            </a:pPr>
            <a:r>
              <a:rPr lang="es-ES" dirty="0"/>
              <a:t>HAGA CLICK PARA MODIFICAR TÍTULO DEL LA PROPUESTA</a:t>
            </a:r>
            <a:endParaRPr lang="es-ES_tradnl" dirty="0"/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08251CAD-E99A-6ED3-1FA4-A161CA302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004" y="4113631"/>
            <a:ext cx="7560220" cy="475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600" kern="1200" spc="300" dirty="0">
                <a:solidFill>
                  <a:prstClr val="white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CLICK PARA MODIFICAR NOMBRE DE LA PROPUESTA</a:t>
            </a:r>
            <a:endParaRPr lang="es-ES_tradnl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E0F7364A-1E8F-E259-7D07-B950D698A7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3" y="6021288"/>
            <a:ext cx="7560220" cy="348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200" b="0" i="0" kern="1200" spc="300" dirty="0">
                <a:solidFill>
                  <a:prstClr val="white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CLICK PARA MODIFICAR FECHA EJ: SEPTIEMBRE 22  </a:t>
            </a:r>
            <a:endParaRPr lang="es-ES_tradnl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9B0C766-3D2A-88A1-6309-60E69006F27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984431" y="443946"/>
            <a:ext cx="1799582" cy="1045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Insertar logotipo Cliente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A135D51-00AD-4479-AED5-13A55826B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9485" y="980727"/>
            <a:ext cx="2522349" cy="457348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E3C04F5A-2A8B-2785-847D-730493155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5191" r="14791" b="12835"/>
          <a:stretch/>
        </p:blipFill>
        <p:spPr>
          <a:xfrm>
            <a:off x="8107767" y="3337911"/>
            <a:ext cx="4084233" cy="35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9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0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1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1"/>
                </a:solidFill>
                <a:latin typeface="Montserrat Light" pitchFamily="2" charset="77"/>
              </a:rPr>
              <a:t>Criteria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705A93F-A8F3-4ED1-C68E-01AC4BE45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1213" y="3250738"/>
            <a:ext cx="6354166" cy="1152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E7D3E3-E0DC-2213-621B-C5F2720EEDF5}"/>
              </a:ext>
            </a:extLst>
          </p:cNvPr>
          <p:cNvSpPr txBox="1"/>
          <p:nvPr userDrawn="1"/>
        </p:nvSpPr>
        <p:spPr>
          <a:xfrm>
            <a:off x="1703512" y="1103645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L" sz="5400" b="1" dirty="0">
                <a:solidFill>
                  <a:schemeClr val="bg2">
                    <a:alpha val="15590"/>
                  </a:schemeClr>
                </a:solidFill>
                <a:latin typeface="Montserrat" pitchFamily="2" charset="77"/>
              </a:rPr>
              <a:t>INVESTIGAR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7CA4C-6F7D-261A-F870-66A48BE84620}"/>
              </a:ext>
            </a:extLst>
          </p:cNvPr>
          <p:cNvSpPr txBox="1"/>
          <p:nvPr userDrawn="1"/>
        </p:nvSpPr>
        <p:spPr>
          <a:xfrm>
            <a:off x="814226" y="158539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L" sz="5400" b="1" dirty="0">
                <a:solidFill>
                  <a:schemeClr val="bg1">
                    <a:alpha val="8426"/>
                  </a:schemeClr>
                </a:solidFill>
                <a:latin typeface="Montserrat" pitchFamily="2" charset="77"/>
              </a:rPr>
              <a:t>INTEGRAR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DBE3E-6F3E-FD1D-E945-E754FAECD735}"/>
              </a:ext>
            </a:extLst>
          </p:cNvPr>
          <p:cNvSpPr txBox="1"/>
          <p:nvPr userDrawn="1"/>
        </p:nvSpPr>
        <p:spPr>
          <a:xfrm>
            <a:off x="-35034" y="1785030"/>
            <a:ext cx="10929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L" sz="9600" b="1" dirty="0">
                <a:solidFill>
                  <a:schemeClr val="bg1">
                    <a:alpha val="16000"/>
                  </a:schemeClr>
                </a:solidFill>
                <a:latin typeface="Montserrat" pitchFamily="2" charset="77"/>
              </a:rPr>
              <a:t>TRANSFORMAR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B8F8C-2BF0-B60C-9F53-3C05286BE44A}"/>
              </a:ext>
            </a:extLst>
          </p:cNvPr>
          <p:cNvSpPr txBox="1"/>
          <p:nvPr userDrawn="1"/>
        </p:nvSpPr>
        <p:spPr>
          <a:xfrm>
            <a:off x="-528736" y="4542994"/>
            <a:ext cx="128174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L" sz="20000" b="1" dirty="0">
                <a:solidFill>
                  <a:schemeClr val="tx1">
                    <a:alpha val="7287"/>
                  </a:schemeClr>
                </a:solidFill>
                <a:latin typeface="Montserrat" pitchFamily="2" charset="77"/>
              </a:rPr>
              <a:t>INVESTIG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586E1-82B9-BDD9-9F47-437120BA3B39}"/>
              </a:ext>
            </a:extLst>
          </p:cNvPr>
          <p:cNvSpPr txBox="1"/>
          <p:nvPr userDrawn="1"/>
        </p:nvSpPr>
        <p:spPr>
          <a:xfrm>
            <a:off x="-3426518" y="-119821"/>
            <a:ext cx="79670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L" sz="20000" b="1" dirty="0">
                <a:solidFill>
                  <a:schemeClr val="tx1">
                    <a:alpha val="8426"/>
                  </a:schemeClr>
                </a:solidFill>
                <a:latin typeface="Montserrat" pitchFamily="2" charset="77"/>
              </a:rPr>
              <a:t>INTEGRAR</a:t>
            </a:r>
          </a:p>
        </p:txBody>
      </p:sp>
    </p:spTree>
    <p:extLst>
      <p:ext uri="{BB962C8B-B14F-4D97-AF65-F5344CB8AC3E}">
        <p14:creationId xmlns:p14="http://schemas.microsoft.com/office/powerpoint/2010/main" val="397497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 0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903A5EB7-4A74-031E-F00E-0305ED577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4208" b="-4208"/>
          <a:stretch/>
        </p:blipFill>
        <p:spPr>
          <a:xfrm>
            <a:off x="2585069" y="-843956"/>
            <a:ext cx="10249622" cy="88362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550043" y="6453188"/>
            <a:ext cx="36813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800" b="0" i="0" dirty="0">
                <a:solidFill>
                  <a:schemeClr val="bg1"/>
                </a:solidFill>
                <a:latin typeface="Montserrat Light" pitchFamily="2" charset="77"/>
              </a:rPr>
              <a:t>Todos los derechos reservados © 2024 Criteria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sp>
        <p:nvSpPr>
          <p:cNvPr id="8" name="Marcador de texto 11">
            <a:extLst>
              <a:ext uri="{FF2B5EF4-FFF2-40B4-BE49-F238E27FC236}">
                <a16:creationId xmlns:a16="http://schemas.microsoft.com/office/drawing/2014/main" id="{DBC050E6-54FB-DB39-297A-951F565EB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43" y="4899284"/>
            <a:ext cx="5322535" cy="6790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2400" kern="1200" spc="3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 DE LA PROPUESTA</a:t>
            </a:r>
            <a:endParaRPr lang="es-ES_tradnl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9DDE136D-2853-A148-3C1E-4A5521AE1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3" y="5601178"/>
            <a:ext cx="7560220" cy="199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200" b="0" i="0" kern="1200" spc="30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NOMBRE CLIENTE</a:t>
            </a:r>
            <a:endParaRPr lang="es-ES_tradnl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9B431E7-C064-9911-D36C-A482F16982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77468" y="1732187"/>
            <a:ext cx="5443945" cy="5443947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CL" dirty="0"/>
              <a:t>nsertar imagen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8BF35D-9635-DF03-3068-0E3C0D6880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2291" y="-450608"/>
            <a:ext cx="4156116" cy="4156117"/>
          </a:xfrm>
          <a:prstGeom prst="diamond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L" dirty="0"/>
              <a:t>Insertar imagen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C4075401-250B-FD7B-9EEC-B78B04F24E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8514" y="1754753"/>
            <a:ext cx="4156116" cy="4156117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L" dirty="0"/>
              <a:t>Insertar imagen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739C2AC-3B92-C71C-777A-E94635050D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12215" y="4572959"/>
            <a:ext cx="2912903" cy="2912904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L" dirty="0"/>
              <a:t>Insertar imagen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ADBE17-BAAB-DFFB-EBF4-4F45D839D401}"/>
              </a:ext>
            </a:extLst>
          </p:cNvPr>
          <p:cNvSpPr txBox="1"/>
          <p:nvPr userDrawn="1"/>
        </p:nvSpPr>
        <p:spPr>
          <a:xfrm>
            <a:off x="550043" y="4450824"/>
            <a:ext cx="1858201" cy="64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L" sz="2000" b="1" dirty="0">
                <a:solidFill>
                  <a:schemeClr val="accent1"/>
                </a:solidFill>
                <a:latin typeface="Montserrat" pitchFamily="2" charset="77"/>
              </a:rPr>
              <a:t>PROPUESTA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42B9609-2E2B-226B-59B9-17414B5CA6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149" y="955127"/>
            <a:ext cx="2663539" cy="482949"/>
          </a:xfrm>
          <a:prstGeom prst="rect">
            <a:avLst/>
          </a:prstGeom>
        </p:spPr>
      </p:pic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9D705C55-08F4-4712-2D5E-5E3F905BA4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043" y="6204561"/>
            <a:ext cx="7560220" cy="199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200" b="0" i="0" kern="1200" spc="30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FECHA - MES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0735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9D25C2-5537-5EC3-C995-A28716B5FA4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17" name="Título 9">
            <a:extLst>
              <a:ext uri="{FF2B5EF4-FFF2-40B4-BE49-F238E27FC236}">
                <a16:creationId xmlns:a16="http://schemas.microsoft.com/office/drawing/2014/main" id="{508C239F-5B6E-614B-E77E-BC8FA59BF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04" y="2319461"/>
            <a:ext cx="75602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s-ES_tradnl" sz="30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algn="l" defTabSz="855878" rtl="0" eaLnBrk="1" latinLnBrk="0" hangingPunct="1">
              <a:lnSpc>
                <a:spcPts val="4000"/>
              </a:lnSpc>
              <a:defRPr/>
            </a:pPr>
            <a:r>
              <a:rPr lang="es-ES" dirty="0"/>
              <a:t>HAGA CLICK PARA MODIFICAR TÍTULO DEL LA PROPUESTA</a:t>
            </a:r>
            <a:endParaRPr lang="es-ES_tradnl" dirty="0"/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08251CAD-E99A-6ED3-1FA4-A161CA302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004" y="4113631"/>
            <a:ext cx="7560220" cy="475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600" kern="1200" spc="3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CLICK PARA MODIFICAR NOMBRE DE LA PROPUESTA</a:t>
            </a:r>
            <a:endParaRPr lang="es-ES_tradnl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E0F7364A-1E8F-E259-7D07-B950D698A7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043" y="6021288"/>
            <a:ext cx="7560220" cy="348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s-ES_tradnl" sz="1200" b="0" i="0" kern="1200" spc="300" dirty="0">
                <a:solidFill>
                  <a:schemeClr val="accent4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CLICK PARA MODIFICAR FECHA EJ: SEPTIEMBRE 22  </a:t>
            </a:r>
            <a:endParaRPr lang="es-ES_tradnl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9B0C766-3D2A-88A1-6309-60E69006F27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984431" y="443946"/>
            <a:ext cx="1799582" cy="1045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Insertar logotipo Cliente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65B5B6-41C5-EE5B-505D-9BA78A86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06E600C4-78E5-B4E4-DEF5-06D4D43D0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5191" r="14814" b="12835"/>
          <a:stretch/>
        </p:blipFill>
        <p:spPr>
          <a:xfrm>
            <a:off x="8108865" y="3337911"/>
            <a:ext cx="4083135" cy="352008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1BF0D09-88DB-559D-FE67-6FBD895BFC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485" y="975114"/>
            <a:ext cx="2522357" cy="4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06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 Anteced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F6C945F-746B-0DCA-9F4E-127B209505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Título EJ: ANTECEDENTES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B7C760A-BC92-3470-AEA0-29E9818DA3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472" y="1954081"/>
            <a:ext cx="9505056" cy="2411023"/>
          </a:xfrm>
        </p:spPr>
        <p:txBody>
          <a:bodyPr>
            <a:normAutofit/>
          </a:bodyPr>
          <a:lstStyle>
            <a:lvl1pPr marL="0" indent="0">
              <a:buNone/>
              <a:defRPr lang="en-CL" sz="14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2040ED5-157E-CDD0-9A97-93ED568EBD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43472" y="4654450"/>
            <a:ext cx="1080120" cy="10801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logotipo cliente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5572A5E-4450-C074-2ADC-2C3DB848EEA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026969" y="4655107"/>
            <a:ext cx="1080120" cy="10801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logotipo cliente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9641661-B9EE-70D8-587C-3FEF3136AF9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10466" y="4653793"/>
            <a:ext cx="1080120" cy="10801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logotipo cliente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EFDAD7C-5451-44A5-E0C2-7CA59FB8CEC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393963" y="4654450"/>
            <a:ext cx="1080120" cy="10801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logotipo cliente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28C76A7-04CB-7CB3-6D04-889A27AD016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77460" y="4653136"/>
            <a:ext cx="1080120" cy="10801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logotipo cliente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A2099D3-EBBB-F98A-7F9C-D4B39FFDE9A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60955" y="4653793"/>
            <a:ext cx="1080120" cy="10801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L" dirty="0"/>
              <a:t>Insertas logotipo cliente</a:t>
            </a:r>
          </a:p>
        </p:txBody>
      </p:sp>
    </p:spTree>
    <p:extLst>
      <p:ext uri="{BB962C8B-B14F-4D97-AF65-F5344CB8AC3E}">
        <p14:creationId xmlns:p14="http://schemas.microsoft.com/office/powerpoint/2010/main" val="129157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F0171C-8859-45E0-F5AE-3B63ED316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336" y="3503310"/>
            <a:ext cx="141714" cy="14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17E9BEC-4B1C-5B44-9080-F5D251BA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899100" y="3503310"/>
            <a:ext cx="141714" cy="14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3A31-847A-7D92-D3CC-5E7D6F43E281}"/>
              </a:ext>
            </a:extLst>
          </p:cNvPr>
          <p:cNvSpPr txBox="1"/>
          <p:nvPr userDrawn="1"/>
        </p:nvSpPr>
        <p:spPr>
          <a:xfrm rot="-5400000">
            <a:off x="11547703" y="2820491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000" b="0" i="0" dirty="0">
                <a:solidFill>
                  <a:schemeClr val="accent4"/>
                </a:solidFill>
                <a:latin typeface="Montserrat Medium" pitchFamily="2" charset="77"/>
              </a:rPr>
              <a:t>CRITERIA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17E61-9B6B-6F2F-A5D2-787C1BD4FBE2}"/>
              </a:ext>
            </a:extLst>
          </p:cNvPr>
          <p:cNvSpPr txBox="1"/>
          <p:nvPr userDrawn="1"/>
        </p:nvSpPr>
        <p:spPr>
          <a:xfrm rot="-5400000">
            <a:off x="11527784" y="3985936"/>
            <a:ext cx="888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L" sz="1100" b="0" i="0" dirty="0">
                <a:solidFill>
                  <a:schemeClr val="accent4"/>
                </a:solidFill>
                <a:latin typeface="Montserrat Medium" pitchFamily="2" charset="77"/>
              </a:rPr>
              <a:t> PÁG. </a:t>
            </a:r>
            <a:fld id="{A2C456DE-6173-C147-8779-D11A7F7AED35}" type="slidenum">
              <a:rPr lang="en-CL" sz="1100" b="0" i="0" smtClean="0">
                <a:solidFill>
                  <a:schemeClr val="accent4"/>
                </a:solidFill>
                <a:latin typeface="Montserrat Medium" pitchFamily="2" charset="77"/>
              </a:rPr>
              <a:t>‹Nº›</a:t>
            </a:fld>
            <a:endParaRPr lang="en-CL" sz="1100" b="0" i="0" dirty="0">
              <a:solidFill>
                <a:schemeClr val="accent4"/>
              </a:solidFill>
              <a:latin typeface="Montserrat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E6E9-4A5A-360E-E53F-2C8336A8FA72}"/>
              </a:ext>
            </a:extLst>
          </p:cNvPr>
          <p:cNvSpPr txBox="1"/>
          <p:nvPr userDrawn="1"/>
        </p:nvSpPr>
        <p:spPr>
          <a:xfrm>
            <a:off x="550043" y="6453188"/>
            <a:ext cx="3681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_tradnl" sz="1100" b="0" i="0" dirty="0">
                <a:solidFill>
                  <a:schemeClr val="accent4"/>
                </a:solidFill>
                <a:latin typeface="Montserrat Light" pitchFamily="2" charset="77"/>
              </a:rPr>
              <a:t>Todos los derechos reservados © 2024 </a:t>
            </a:r>
            <a:r>
              <a:rPr lang="es-ES_tradnl" sz="1000" b="0" i="0" dirty="0">
                <a:solidFill>
                  <a:schemeClr val="accent4"/>
                </a:solidFill>
                <a:latin typeface="Montserrat Light" pitchFamily="2" charset="77"/>
              </a:rPr>
              <a:t>Criteria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4940A17-8FEE-4CB5-0753-2F02D504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04813"/>
            <a:ext cx="8857505" cy="53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lang="es-ES_tradnl" sz="2800" b="1" kern="1200" dirty="0">
                <a:solidFill>
                  <a:schemeClr val="accent4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es-ES_tradnl" dirty="0"/>
              <a:t>Título EJ: OBJETIVOS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B7C760A-BC92-3470-AEA0-29E9818DA3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472" y="1163144"/>
            <a:ext cx="9649072" cy="1348409"/>
          </a:xfrm>
        </p:spPr>
        <p:txBody>
          <a:bodyPr>
            <a:normAutofit/>
          </a:bodyPr>
          <a:lstStyle>
            <a:lvl1pPr marL="0" indent="0">
              <a:buNone/>
              <a:defRPr lang="en-CL" sz="1400" b="0" i="0" kern="1200" dirty="0">
                <a:solidFill>
                  <a:schemeClr val="accent4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modificar el párrafo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C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19FBFF-A48E-390C-596B-5F885E9C09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1015" y="537009"/>
            <a:ext cx="1482997" cy="2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3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A7065-80F0-DE96-43C8-9068D763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C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C3DE8-B2FE-3689-8002-EA38170F9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027F-1A50-3623-4FD7-B12AD207E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51DDC-B9E2-B04C-ACB2-1D488CC97A85}" type="datetime1">
              <a:rPr lang="en-US" smtClean="0"/>
              <a:t>1/22/24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B82C7-238C-4BF6-F18D-EDA3DBAC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09437-ED46-0FF7-E628-AAE503A54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EC55-FB69-864C-8FDB-B843390065D4}" type="slidenum">
              <a:rPr lang="en-CL" smtClean="0"/>
              <a:t>‹Nº›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7894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90" r:id="rId5"/>
    <p:sldLayoutId id="2147483691" r:id="rId6"/>
    <p:sldLayoutId id="2147483664" r:id="rId7"/>
    <p:sldLayoutId id="2147483680" r:id="rId8"/>
    <p:sldLayoutId id="2147483681" r:id="rId9"/>
    <p:sldLayoutId id="2147483682" r:id="rId10"/>
    <p:sldLayoutId id="2147483687" r:id="rId11"/>
    <p:sldLayoutId id="2147483683" r:id="rId12"/>
    <p:sldLayoutId id="2147483650" r:id="rId13"/>
    <p:sldLayoutId id="2147483671" r:id="rId14"/>
    <p:sldLayoutId id="2147483669" r:id="rId15"/>
    <p:sldLayoutId id="2147483673" r:id="rId16"/>
    <p:sldLayoutId id="2147483684" r:id="rId17"/>
    <p:sldLayoutId id="2147483685" r:id="rId18"/>
    <p:sldLayoutId id="2147483686" r:id="rId19"/>
    <p:sldLayoutId id="2147483672" r:id="rId20"/>
    <p:sldLayoutId id="2147483666" r:id="rId21"/>
    <p:sldLayoutId id="2147483670" r:id="rId22"/>
    <p:sldLayoutId id="2147483688" r:id="rId23"/>
    <p:sldLayoutId id="2147483689" r:id="rId24"/>
    <p:sldLayoutId id="2147483667" r:id="rId25"/>
    <p:sldLayoutId id="2147483674" r:id="rId26"/>
    <p:sldLayoutId id="2147483676" r:id="rId27"/>
    <p:sldLayoutId id="2147483675" r:id="rId28"/>
    <p:sldLayoutId id="2147483665" r:id="rId29"/>
    <p:sldLayoutId id="2147483677" r:id="rId30"/>
    <p:sldLayoutId id="2147483678" r:id="rId31"/>
    <p:sldLayoutId id="2147483679" r:id="rId32"/>
    <p:sldLayoutId id="2147483692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23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9D0FD5B-C2FC-AAF6-020B-D501585E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lack" panose="020B0A03020203060202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OPINIONES </a:t>
            </a:r>
            <a:r>
              <a:rPr lang="es-ES" sz="3200" b="1" dirty="0">
                <a:solidFill>
                  <a:prstClr val="white"/>
                </a:solidFill>
                <a:latin typeface="Brandon Grotesque Black" panose="020B0A03020203060202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 PREFERENCIAS RESPECTO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lack" panose="020B0A03020203060202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 LA PROPUESTA DE REFORMA PREVISIONAL</a:t>
            </a:r>
            <a:b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lack" panose="020B0A03020203060202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lack" panose="020B0A03020203060202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lack" panose="020B0A03020203060202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Región de Los Lagos</a:t>
            </a:r>
            <a:endParaRPr lang="en-CL" sz="27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E3D216-F01D-CD84-B06B-B2685B2F4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PREPARADO PARA LA ASOCIACIÓN DE AFP</a:t>
            </a:r>
            <a:endParaRPr lang="en-CL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65EBD82-068F-9329-CFAE-B4C97265F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/>
              <a:t>ENERO 2024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293818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03D255A-168A-4B57-AC52-1AE6C3BDD10A}"/>
              </a:ext>
            </a:extLst>
          </p:cNvPr>
          <p:cNvSpPr txBox="1">
            <a:spLocks/>
          </p:cNvSpPr>
          <p:nvPr/>
        </p:nvSpPr>
        <p:spPr>
          <a:xfrm>
            <a:off x="161101" y="162921"/>
            <a:ext cx="9883652" cy="61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5811A2"/>
                </a:solidFill>
                <a:effectLst/>
                <a:uLnTx/>
                <a:uFillTx/>
                <a:latin typeface="Brandon Grotesque Black" panose="020B0303020203060202" pitchFamily="34" charset="77"/>
                <a:ea typeface="+mn-ea"/>
                <a:cs typeface="+mn-cs"/>
              </a:rPr>
              <a:t>Finalmente</a:t>
            </a: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BCBDBE9A-911B-BD51-E9D6-667E9400E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416" y="980728"/>
            <a:ext cx="10513168" cy="511241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la región de Los Lagos se observa la misma tendencia que a nivel nacional de un bajo conocimiento de la reforma previsional del gobierno, con un </a:t>
            </a: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% que declara no conocer nada de ésta.</a:t>
            </a: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evaluación de la propuesta en tanto, tiene más opiniones negativas (</a:t>
            </a: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%) que positivas (19%) en la región. La evaluación es más favorable entre quienes se identifican con la izquierda o centro izquierda.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desconfianza sigue apareciendo como la principal emoción asociada a la propuesta (53%), siendo muy superior en el segmento identificado con derecha y centro derecha (</a:t>
            </a: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61</a:t>
            </a: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 otra parte,</a:t>
            </a: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en toda la cadena de la relación, es nítida y mayoritaria la expectativa de los ciudadanos de poder elegir entre instituciones públicas y privadas.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Respecto al 6% adicional de cotización de cargo al empleador, un porcentaje mayoritario (77%) prefiere que vaya a su cuenta individual. Al indagar en cuánto estarían dispuestas las personas a ceder a solidaridad, un 50% declara que no estaría dispuesto a ceder nada a un fondo común solidario, y sólo un 8% declara estar dispuesto a ceder la totalidad de su 6% a solidaridad.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Por último, la expectativa mayoritaria es subir las pensiones con cargo a impuestos generales antes que con solidaridad directa de los trabajadores.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1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36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91" y="4338275"/>
            <a:ext cx="1115142" cy="11151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3" y="2256896"/>
            <a:ext cx="1033493" cy="10334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2" y="5453417"/>
            <a:ext cx="864000" cy="864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78031" y="4706611"/>
            <a:ext cx="756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Adobe Heiti Std R" panose="020B0400000000000000" pitchFamily="34" charset="-128"/>
                <a:cs typeface="+mn-cs"/>
              </a:rPr>
              <a:t>CUESTIONARIO ESTRUCTURADO (CON PREGUNTAS CERRADAS)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Adobe Heiti Std R" panose="020B0400000000000000" pitchFamily="34" charset="-128"/>
              <a:cs typeface="+mn-cs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94" y="3479844"/>
            <a:ext cx="822528" cy="8225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B5D7D89-7418-4355-9700-F89FDAEE2C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97" y="1211270"/>
            <a:ext cx="926395" cy="85617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85662D9-299A-40AA-8AFD-6AC02E311B48}"/>
              </a:ext>
            </a:extLst>
          </p:cNvPr>
          <p:cNvSpPr txBox="1"/>
          <p:nvPr/>
        </p:nvSpPr>
        <p:spPr>
          <a:xfrm>
            <a:off x="1444213" y="1143371"/>
            <a:ext cx="6257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/>
                <a:ea typeface="Adobe Heiti Std R" panose="020B0400000000000000" pitchFamily="34" charset="-128"/>
                <a:cs typeface="+mn-cs"/>
              </a:rPr>
              <a:t>ESTUDIO CUANTITATIVO REALIZADO MEDIANTE ENCUESTAS AUTOADMINISTRADAS </a:t>
            </a:r>
            <a:r>
              <a:rPr lang="es-C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anose="00000500000000000000" pitchFamily="2" charset="0"/>
                <a:ea typeface="Adobe Heiti Std R" panose="020B0400000000000000" pitchFamily="34" charset="-128"/>
              </a:rPr>
              <a:t>A UNA MUESTRA SELECCIONADA DESDE UN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Adobe Heiti Std R" panose="020B0400000000000000" pitchFamily="34" charset="-128"/>
                <a:cs typeface="+mn-cs"/>
              </a:rPr>
              <a:t> PANEL ONLINE, FORMADO POR PERSONAS PREVIAMENTE RECLUTADAS E INCENTIVADAS A RESPONDER ENCUESTAS.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Adobe Heiti Std R" panose="020B0400000000000000" pitchFamily="34" charset="-128"/>
              <a:cs typeface="+mn-cs"/>
            </a:endParaRP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F3AE989D-3B26-4AA5-A6B2-E343A9FCF409}"/>
              </a:ext>
            </a:extLst>
          </p:cNvPr>
          <p:cNvSpPr txBox="1">
            <a:spLocks/>
          </p:cNvSpPr>
          <p:nvPr/>
        </p:nvSpPr>
        <p:spPr>
          <a:xfrm>
            <a:off x="106510" y="162922"/>
            <a:ext cx="9900376" cy="61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b="1" dirty="0">
                <a:solidFill>
                  <a:srgbClr val="5811A2"/>
                </a:solidFill>
                <a:latin typeface="Brandon Grotesque Black" panose="020B0303020203060202" pitchFamily="34" charset="77"/>
              </a:rPr>
              <a:t>FICHA METODOLÓGICA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5EE1FED-36C4-40C7-8B99-C697C02D5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20508"/>
              </p:ext>
            </p:extLst>
          </p:nvPr>
        </p:nvGraphicFramePr>
        <p:xfrm>
          <a:off x="9452535" y="1269097"/>
          <a:ext cx="2361002" cy="39696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3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623">
                  <a:extLst>
                    <a:ext uri="{9D8B030D-6E8A-4147-A177-3AD203B41FA5}">
                      <a16:colId xmlns:a16="http://schemas.microsoft.com/office/drawing/2014/main" val="3687156274"/>
                    </a:ext>
                  </a:extLst>
                </a:gridCol>
              </a:tblGrid>
              <a:tr h="412654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dobe Heiti Std R" panose="020B0400000000000000" pitchFamily="34" charset="-128"/>
                          <a:cs typeface="+mn-cs"/>
                        </a:rPr>
                        <a:t>MUESTRA</a:t>
                      </a:r>
                      <a:endParaRPr kumimoji="0" lang="es-CL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Adobe Heiti Std R" panose="020B0400000000000000" pitchFamily="34" charset="-128"/>
                        <a:cs typeface="+mn-cs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C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L" sz="10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dobe Heiti Std R" panose="020B0400000000000000" pitchFamily="34" charset="-128"/>
                          <a:cs typeface="+mn-cs"/>
                        </a:rPr>
                        <a:t>Población general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C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69452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450772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Hombre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35530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Mujer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57411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18-29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796205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30-44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418368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45-54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 o más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965002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ABC1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76014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3C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67E98DCC-2F8D-4598-B1F1-459D6F5F638B}"/>
              </a:ext>
            </a:extLst>
          </p:cNvPr>
          <p:cNvSpPr txBox="1"/>
          <p:nvPr/>
        </p:nvSpPr>
        <p:spPr>
          <a:xfrm>
            <a:off x="1509229" y="5751416"/>
            <a:ext cx="731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Adobe Heiti Std R" panose="020B0400000000000000" pitchFamily="34" charset="-128"/>
                <a:cs typeface="+mn-cs"/>
              </a:rPr>
              <a:t>LA FASE DE CAMPO SE EJECUTÓ ENTRE EL 2 Y  EL 8 DE ENERO DE 2024.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Adobe Heiti Std R" panose="020B0400000000000000" pitchFamily="34" charset="-128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3F07D6-EF01-4DAE-9FA9-9738803B290C}"/>
              </a:ext>
            </a:extLst>
          </p:cNvPr>
          <p:cNvSpPr txBox="1"/>
          <p:nvPr/>
        </p:nvSpPr>
        <p:spPr>
          <a:xfrm>
            <a:off x="1478031" y="3409278"/>
            <a:ext cx="7149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/>
                <a:ea typeface="Adobe Heiti Std R" panose="020B0400000000000000" pitchFamily="34" charset="-128"/>
                <a:cs typeface="+mn-cs"/>
              </a:rPr>
              <a:t>MUESTREO NO PROBABILÍSTICO, ALEATORIO Y ESTRATIFICADO POR SEXO, EDAD, GSE Y ZONA AL INTERIOR DEL PANEL.. LOS RESULTADOS FUERON PONDERADOS PARA RESTABLECER LAS PROPORCIONES QUE CADA ESTRATO REPRESENTA DENTRO DE LA POBLACIÓN.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Adobe Heiti Std R" panose="020B0400000000000000" pitchFamily="34" charset="-128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323E602-9D71-45F4-B0D9-C1A0C1588376}"/>
              </a:ext>
            </a:extLst>
          </p:cNvPr>
          <p:cNvSpPr txBox="1"/>
          <p:nvPr/>
        </p:nvSpPr>
        <p:spPr>
          <a:xfrm>
            <a:off x="1411956" y="2393021"/>
            <a:ext cx="6541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L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anose="00000500000000000000" pitchFamily="2" charset="0"/>
                <a:ea typeface="Adobe Heiti Std R" panose="020B0400000000000000" pitchFamily="34" charset="-128"/>
              </a:rPr>
              <a:t>GRUPO OBJETIVO: POBLACIÓN GENERAL MAYOR DE 18 AÑOS CON EXPERIENCIA DE COTIZACIÓN, EXCLUYENDO GRUPO SOCIOECONÓMICO E, RESIDENTES EN LA REGIÓN DE LOS LAGOS.</a:t>
            </a:r>
          </a:p>
        </p:txBody>
      </p:sp>
    </p:spTree>
    <p:extLst>
      <p:ext uri="{BB962C8B-B14F-4D97-AF65-F5344CB8AC3E}">
        <p14:creationId xmlns:p14="http://schemas.microsoft.com/office/powerpoint/2010/main" val="175617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03D255A-168A-4B57-AC52-1AE6C3BDD10A}"/>
              </a:ext>
            </a:extLst>
          </p:cNvPr>
          <p:cNvSpPr txBox="1">
            <a:spLocks/>
          </p:cNvSpPr>
          <p:nvPr/>
        </p:nvSpPr>
        <p:spPr>
          <a:xfrm>
            <a:off x="300758" y="263867"/>
            <a:ext cx="9883652" cy="61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b="1" u="none" strike="noStrike" kern="1200" cap="none" spc="0" normalizeH="0" baseline="0" noProof="0" dirty="0">
                <a:ln>
                  <a:noFill/>
                </a:ln>
                <a:solidFill>
                  <a:srgbClr val="5811A2"/>
                </a:solidFill>
                <a:effectLst/>
                <a:uLnTx/>
                <a:uFillTx/>
                <a:latin typeface="Brandon Grotesque Black" panose="020B0303020203060202" pitchFamily="34" charset="77"/>
              </a:rPr>
              <a:t>Conocimiento de la reforma previsional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DCC1CD0-6B0F-4AA2-A92A-184DF0DA994A}"/>
              </a:ext>
            </a:extLst>
          </p:cNvPr>
          <p:cNvSpPr txBox="1"/>
          <p:nvPr/>
        </p:nvSpPr>
        <p:spPr>
          <a:xfrm>
            <a:off x="357311" y="764497"/>
            <a:ext cx="9244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 Light" panose="00000400000000000000" pitchFamily="2" charset="0"/>
              </a:rPr>
              <a:t>¿Cuán familiarizado estás con la propuesta de reforma previsional del gobierno del presidente Boric?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20DC26F-690E-887E-F5BE-C7ED3BFFDAE2}"/>
              </a:ext>
            </a:extLst>
          </p:cNvPr>
          <p:cNvSpPr txBox="1"/>
          <p:nvPr/>
        </p:nvSpPr>
        <p:spPr>
          <a:xfrm>
            <a:off x="9722070" y="861814"/>
            <a:ext cx="2237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Base: Muestra total (</a:t>
            </a:r>
            <a:r>
              <a:rPr lang="es-ES" sz="1200" dirty="0">
                <a:solidFill>
                  <a:prstClr val="black"/>
                </a:solidFill>
                <a:latin typeface="Montserrat" panose="00000500000000000000" pitchFamily="2" charset="0"/>
              </a:rPr>
              <a:t>400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12DBB3-AC6B-B6C8-2687-EB68EA44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474895"/>
            <a:ext cx="10888400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8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03D255A-168A-4B57-AC52-1AE6C3BDD10A}"/>
              </a:ext>
            </a:extLst>
          </p:cNvPr>
          <p:cNvSpPr txBox="1">
            <a:spLocks/>
          </p:cNvSpPr>
          <p:nvPr/>
        </p:nvSpPr>
        <p:spPr>
          <a:xfrm>
            <a:off x="314541" y="295353"/>
            <a:ext cx="9883652" cy="61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b="1" dirty="0">
                <a:solidFill>
                  <a:srgbClr val="5811A2"/>
                </a:solidFill>
                <a:latin typeface="Brandon Grotesque Black" panose="020B0303020203060202" pitchFamily="34" charset="77"/>
              </a:rPr>
              <a:t>Evaluación </a:t>
            </a:r>
            <a:r>
              <a:rPr kumimoji="0" lang="es-CL" b="1" u="none" strike="noStrike" kern="1200" cap="none" spc="0" normalizeH="0" baseline="0" noProof="0" dirty="0">
                <a:ln>
                  <a:noFill/>
                </a:ln>
                <a:solidFill>
                  <a:srgbClr val="5811A2"/>
                </a:solidFill>
                <a:effectLst/>
                <a:uLnTx/>
                <a:uFillTx/>
                <a:latin typeface="Brandon Grotesque Black" panose="020B0303020203060202" pitchFamily="34" charset="77"/>
              </a:rPr>
              <a:t>de la reforma previsional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DCC1CD0-6B0F-4AA2-A92A-184DF0DA994A}"/>
              </a:ext>
            </a:extLst>
          </p:cNvPr>
          <p:cNvSpPr txBox="1"/>
          <p:nvPr/>
        </p:nvSpPr>
        <p:spPr>
          <a:xfrm>
            <a:off x="348919" y="756107"/>
            <a:ext cx="9244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  <a:latin typeface="Montserrat Light" panose="00000400000000000000" pitchFamily="2" charset="0"/>
              </a:rPr>
              <a:t>En general, al margen de cuánto conoces la propuesta de reforma previsional ¿cómo evalúas la propuesta de reforma de pensiones presentada por el gobierno?</a:t>
            </a:r>
            <a:endParaRPr lang="es-CL" sz="1200" dirty="0">
              <a:solidFill>
                <a:prstClr val="black"/>
              </a:solidFill>
              <a:latin typeface="Montserrat Light" panose="000004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20DC26F-690E-887E-F5BE-C7ED3BFFDAE2}"/>
              </a:ext>
            </a:extLst>
          </p:cNvPr>
          <p:cNvSpPr txBox="1"/>
          <p:nvPr/>
        </p:nvSpPr>
        <p:spPr>
          <a:xfrm>
            <a:off x="9722070" y="861814"/>
            <a:ext cx="2237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Base: Muestra total (</a:t>
            </a:r>
            <a:r>
              <a:rPr lang="es-ES" sz="1200" dirty="0">
                <a:solidFill>
                  <a:prstClr val="black"/>
                </a:solidFill>
                <a:latin typeface="Montserrat" panose="00000500000000000000" pitchFamily="2" charset="0"/>
              </a:rPr>
              <a:t>400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665C88-E6B5-4A9E-8FCD-389B75CE6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28958A5-5FE0-4D37-BA3D-665FBEC70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8006A0C4-9920-4E75-BC83-E786A37D972A}"/>
              </a:ext>
            </a:extLst>
          </p:cNvPr>
          <p:cNvSpPr/>
          <p:nvPr/>
        </p:nvSpPr>
        <p:spPr>
          <a:xfrm rot="16200000">
            <a:off x="3251749" y="2882765"/>
            <a:ext cx="215898" cy="2160240"/>
          </a:xfrm>
          <a:prstGeom prst="rightBrace">
            <a:avLst>
              <a:gd name="adj1" fmla="val 62302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259CC1-C73D-4F7D-AF11-9DC630FEAF05}"/>
              </a:ext>
            </a:extLst>
          </p:cNvPr>
          <p:cNvSpPr txBox="1"/>
          <p:nvPr/>
        </p:nvSpPr>
        <p:spPr>
          <a:xfrm>
            <a:off x="2999656" y="32279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400" dirty="0">
                <a:latin typeface="Montserrat" pitchFamily="2" charset="77"/>
              </a:rPr>
              <a:t>46%</a:t>
            </a:r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E2DF63D5-C24B-4E6A-AA0C-9BC6AD6DB43C}"/>
              </a:ext>
            </a:extLst>
          </p:cNvPr>
          <p:cNvSpPr/>
          <p:nvPr/>
        </p:nvSpPr>
        <p:spPr>
          <a:xfrm rot="16200000">
            <a:off x="9480438" y="3427077"/>
            <a:ext cx="215900" cy="2088232"/>
          </a:xfrm>
          <a:prstGeom prst="rightBrace">
            <a:avLst>
              <a:gd name="adj1" fmla="val 62302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0D9663-F01C-4C16-97B7-9D8597A8F423}"/>
              </a:ext>
            </a:extLst>
          </p:cNvPr>
          <p:cNvSpPr txBox="1"/>
          <p:nvPr/>
        </p:nvSpPr>
        <p:spPr>
          <a:xfrm>
            <a:off x="9264352" y="387666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400" dirty="0">
                <a:latin typeface="Montserrat" pitchFamily="2" charset="77"/>
              </a:rPr>
              <a:t>19%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45666C-45D5-1AC7-D864-3B447E6AF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65" y="1593976"/>
            <a:ext cx="10888400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03D255A-168A-4B57-AC52-1AE6C3BDD10A}"/>
              </a:ext>
            </a:extLst>
          </p:cNvPr>
          <p:cNvSpPr txBox="1">
            <a:spLocks/>
          </p:cNvSpPr>
          <p:nvPr/>
        </p:nvSpPr>
        <p:spPr>
          <a:xfrm>
            <a:off x="367846" y="335930"/>
            <a:ext cx="8901619" cy="61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5811A2"/>
                </a:solidFill>
                <a:effectLst/>
                <a:uLnTx/>
                <a:uFillTx/>
                <a:latin typeface="Brandon Grotesque Black" panose="020B0303020203060202" pitchFamily="34" charset="77"/>
                <a:ea typeface="+mn-ea"/>
                <a:cs typeface="+mn-cs"/>
              </a:rPr>
              <a:t>Actitud hacia la reforma previsional del presidente </a:t>
            </a:r>
            <a:r>
              <a:rPr kumimoji="0" lang="es-C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811A2"/>
                </a:solidFill>
                <a:effectLst/>
                <a:uLnTx/>
                <a:uFillTx/>
                <a:latin typeface="Brandon Grotesque Black" panose="020B0303020203060202" pitchFamily="34" charset="77"/>
                <a:ea typeface="+mn-ea"/>
                <a:cs typeface="+mn-cs"/>
              </a:rPr>
              <a:t>Boric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5811A2"/>
                </a:solidFill>
                <a:effectLst/>
                <a:uLnTx/>
                <a:uFillTx/>
                <a:latin typeface="Brandon Grotesque Black" panose="020B0303020203060202" pitchFamily="34" charset="77"/>
                <a:ea typeface="+mn-ea"/>
                <a:cs typeface="+mn-cs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DCC1CD0-6B0F-4AA2-A92A-184DF0DA994A}"/>
              </a:ext>
            </a:extLst>
          </p:cNvPr>
          <p:cNvSpPr txBox="1"/>
          <p:nvPr/>
        </p:nvSpPr>
        <p:spPr>
          <a:xfrm>
            <a:off x="367846" y="916159"/>
            <a:ext cx="8708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Montserrat Light" panose="00000400000000000000" pitchFamily="2" charset="0"/>
              </a:rPr>
              <a:t>Al margen de cuánto conoces la propuesta de reforma previsional, ¿cuál de las siguientes alternativas refleja mejor la actitud que tienes hacia la reforma previsional del presidente </a:t>
            </a:r>
            <a:r>
              <a:rPr lang="es-ES" sz="1200" dirty="0" err="1">
                <a:solidFill>
                  <a:prstClr val="black"/>
                </a:solidFill>
                <a:latin typeface="Montserrat Light" panose="00000400000000000000" pitchFamily="2" charset="0"/>
              </a:rPr>
              <a:t>Boric</a:t>
            </a:r>
            <a:r>
              <a:rPr lang="es-ES" sz="1200" dirty="0">
                <a:solidFill>
                  <a:prstClr val="black"/>
                </a:solidFill>
                <a:latin typeface="Montserrat Light" panose="00000400000000000000" pitchFamily="2" charset="0"/>
              </a:rPr>
              <a:t>? </a:t>
            </a:r>
            <a:endParaRPr lang="es-CL" sz="1200" dirty="0">
              <a:solidFill>
                <a:prstClr val="black"/>
              </a:solidFill>
              <a:latin typeface="Montserrat Light" panose="000004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5508C4-A574-67B5-A000-848063EA9A71}"/>
              </a:ext>
            </a:extLst>
          </p:cNvPr>
          <p:cNvSpPr txBox="1"/>
          <p:nvPr/>
        </p:nvSpPr>
        <p:spPr>
          <a:xfrm>
            <a:off x="9722070" y="861814"/>
            <a:ext cx="2237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Base: Muestra total (</a:t>
            </a:r>
            <a:r>
              <a:rPr lang="es-ES" sz="1200" dirty="0">
                <a:solidFill>
                  <a:prstClr val="black"/>
                </a:solidFill>
                <a:latin typeface="Montserrat" panose="00000500000000000000" pitchFamily="2" charset="0"/>
              </a:rPr>
              <a:t>400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445EFB9-16C9-4E60-AA1F-CAB2C0EFB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1B36A61-AF75-A51A-7AA3-D8A2F670CD99}"/>
              </a:ext>
            </a:extLst>
          </p:cNvPr>
          <p:cNvSpPr/>
          <p:nvPr/>
        </p:nvSpPr>
        <p:spPr>
          <a:xfrm>
            <a:off x="2855640" y="3432242"/>
            <a:ext cx="432048" cy="42154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7A9659-A8AF-ECE8-851F-1E02A3C6BD4A}"/>
              </a:ext>
            </a:extLst>
          </p:cNvPr>
          <p:cNvSpPr txBox="1"/>
          <p:nvPr/>
        </p:nvSpPr>
        <p:spPr>
          <a:xfrm>
            <a:off x="7192011" y="2636912"/>
            <a:ext cx="3529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Montserrat" panose="00000500000000000000" pitchFamily="2" charset="0"/>
              </a:rPr>
              <a:t>La desconfianza crece en la región como la principal emoción asociada a la propuesta.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EF825C-787C-C9F8-8F41-035F354C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719042"/>
            <a:ext cx="10272650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03D255A-168A-4B57-AC52-1AE6C3BDD10A}"/>
              </a:ext>
            </a:extLst>
          </p:cNvPr>
          <p:cNvSpPr txBox="1">
            <a:spLocks/>
          </p:cNvSpPr>
          <p:nvPr/>
        </p:nvSpPr>
        <p:spPr>
          <a:xfrm>
            <a:off x="161101" y="162921"/>
            <a:ext cx="8231059" cy="61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2400" b="1" dirty="0">
                <a:solidFill>
                  <a:srgbClr val="5811A2"/>
                </a:solidFill>
                <a:latin typeface="Brandon Grotesque Black" panose="020B0303020203060202" pitchFamily="34" charset="77"/>
              </a:rPr>
              <a:t>Distribución del 6% adicional</a:t>
            </a:r>
            <a:endParaRPr kumimoji="0" lang="es-CL" sz="2400" b="1" u="none" strike="noStrike" kern="1200" cap="none" spc="0" normalizeH="0" baseline="0" noProof="0" dirty="0">
              <a:ln>
                <a:noFill/>
              </a:ln>
              <a:solidFill>
                <a:srgbClr val="5811A2"/>
              </a:solidFill>
              <a:effectLst/>
              <a:uLnTx/>
              <a:uFillTx/>
              <a:latin typeface="Brandon Grotesque Black" panose="020B0303020203060202" pitchFamily="34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74A6DC-A00E-4FED-BF4E-A787FD6E9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193" y="316845"/>
            <a:ext cx="1625961" cy="3052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7F7137E-6A78-4CE4-B37F-DED9EE5F6A74}"/>
              </a:ext>
            </a:extLst>
          </p:cNvPr>
          <p:cNvSpPr txBox="1"/>
          <p:nvPr/>
        </p:nvSpPr>
        <p:spPr>
          <a:xfrm>
            <a:off x="603487" y="1406276"/>
            <a:ext cx="3508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</a:rPr>
              <a:t>La reforma a las pensiones propone que los empleadores aporten una cotización adicional del 6% para la jubilación de los trabajadores, tú preferirías: </a:t>
            </a:r>
            <a:endParaRPr lang="es-CL" sz="1100" dirty="0">
              <a:latin typeface="Montserrat Light" panose="000004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052F17-30C2-16D0-6952-50C060B8E283}"/>
              </a:ext>
            </a:extLst>
          </p:cNvPr>
          <p:cNvSpPr txBox="1"/>
          <p:nvPr/>
        </p:nvSpPr>
        <p:spPr>
          <a:xfrm>
            <a:off x="9722070" y="861814"/>
            <a:ext cx="2237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Base: Muestra total (400)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9D8455-103E-4D82-9DD5-D9AA20633438}"/>
              </a:ext>
            </a:extLst>
          </p:cNvPr>
          <p:cNvSpPr txBox="1"/>
          <p:nvPr/>
        </p:nvSpPr>
        <p:spPr>
          <a:xfrm>
            <a:off x="8392160" y="1406276"/>
            <a:ext cx="32647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</a:rPr>
              <a:t>¿Cuánto de tu 6% adicional estarías dispuesto a ceder a un fondo común solidario para mejorar las pensiones actuales y futuras?</a:t>
            </a:r>
            <a:endParaRPr lang="es-CL" sz="1100" dirty="0">
              <a:latin typeface="Montserrat Light" panose="000004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0D04E5-E095-3711-C88A-9B2519D6AB4E}"/>
              </a:ext>
            </a:extLst>
          </p:cNvPr>
          <p:cNvSpPr txBox="1"/>
          <p:nvPr/>
        </p:nvSpPr>
        <p:spPr>
          <a:xfrm>
            <a:off x="4447527" y="1321637"/>
            <a:ext cx="336349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</a:rPr>
              <a:t>¿Tu crees que políticas sociales como sala cuna o la promoción del empleo femenino deben financiarse con cotizaciones solidarias de los trabajadores o con impuestos generales del Estado?</a:t>
            </a:r>
            <a:endParaRPr lang="es-CL" sz="1100" dirty="0">
              <a:latin typeface="Montserrat Light" panose="000004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D81D68-DF9A-E105-7880-E078B9F92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8" y="1321637"/>
            <a:ext cx="4145639" cy="53649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07D89F-5591-A4B9-8A8C-BA8E3471B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180" y="1321637"/>
            <a:ext cx="4145639" cy="53588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5C31E3-4807-35A5-387C-8C55BCFFA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104" y="2260356"/>
            <a:ext cx="3926164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3428769-F232-42C6-8724-3EDD3DBD4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177269"/>
              </p:ext>
            </p:extLst>
          </p:nvPr>
        </p:nvGraphicFramePr>
        <p:xfrm>
          <a:off x="1199456" y="1251245"/>
          <a:ext cx="9361040" cy="53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03D255A-168A-4B57-AC52-1AE6C3BDD10A}"/>
              </a:ext>
            </a:extLst>
          </p:cNvPr>
          <p:cNvSpPr txBox="1">
            <a:spLocks/>
          </p:cNvSpPr>
          <p:nvPr/>
        </p:nvSpPr>
        <p:spPr>
          <a:xfrm>
            <a:off x="161101" y="162921"/>
            <a:ext cx="8231059" cy="61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2400" b="1" dirty="0">
                <a:solidFill>
                  <a:srgbClr val="5811A2"/>
                </a:solidFill>
                <a:latin typeface="Brandon Grotesque Black" panose="020B0303020203060202" pitchFamily="34" charset="77"/>
              </a:rPr>
              <a:t>Propiedad y heredabilidad</a:t>
            </a:r>
            <a:endParaRPr kumimoji="0" lang="es-CL" sz="2400" b="1" u="none" strike="noStrike" kern="1200" cap="none" spc="0" normalizeH="0" baseline="0" noProof="0" dirty="0">
              <a:ln>
                <a:noFill/>
              </a:ln>
              <a:solidFill>
                <a:srgbClr val="5811A2"/>
              </a:solidFill>
              <a:effectLst/>
              <a:uLnTx/>
              <a:uFillTx/>
              <a:latin typeface="Brandon Grotesque Black" panose="020B0303020203060202" pitchFamily="34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74A6DC-A00E-4FED-BF4E-A787FD6E9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193" y="316845"/>
            <a:ext cx="1625961" cy="30523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7F7137E-6A78-4CE4-B37F-DED9EE5F6A74}"/>
              </a:ext>
            </a:extLst>
          </p:cNvPr>
          <p:cNvSpPr txBox="1"/>
          <p:nvPr/>
        </p:nvSpPr>
        <p:spPr>
          <a:xfrm>
            <a:off x="161101" y="638164"/>
            <a:ext cx="9823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2" charset="0"/>
              </a:rPr>
              <a:t>Pensando en las características que debiera tener un nuevo sistema de pensiones para Chile, ¿qué tan de acuerdo estás con las siguientes afirmaciones?</a:t>
            </a:r>
            <a:endParaRPr lang="es-CL" sz="1200" dirty="0">
              <a:latin typeface="Montserrat Light" panose="000004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052F17-30C2-16D0-6952-50C060B8E283}"/>
              </a:ext>
            </a:extLst>
          </p:cNvPr>
          <p:cNvSpPr txBox="1"/>
          <p:nvPr/>
        </p:nvSpPr>
        <p:spPr>
          <a:xfrm>
            <a:off x="9722070" y="861814"/>
            <a:ext cx="2237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Base: Muestra total (400)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230DE1-A3BE-461D-9A72-5C9A16E18160}"/>
              </a:ext>
            </a:extLst>
          </p:cNvPr>
          <p:cNvSpPr txBox="1"/>
          <p:nvPr/>
        </p:nvSpPr>
        <p:spPr>
          <a:xfrm>
            <a:off x="551384" y="6453336"/>
            <a:ext cx="72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No se muestra la opción “No sé”</a:t>
            </a:r>
          </a:p>
        </p:txBody>
      </p:sp>
    </p:spTree>
    <p:extLst>
      <p:ext uri="{BB962C8B-B14F-4D97-AF65-F5344CB8AC3E}">
        <p14:creationId xmlns:p14="http://schemas.microsoft.com/office/powerpoint/2010/main" val="111428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03D255A-168A-4B57-AC52-1AE6C3BDD10A}"/>
              </a:ext>
            </a:extLst>
          </p:cNvPr>
          <p:cNvSpPr txBox="1">
            <a:spLocks/>
          </p:cNvSpPr>
          <p:nvPr/>
        </p:nvSpPr>
        <p:spPr>
          <a:xfrm>
            <a:off x="161101" y="162921"/>
            <a:ext cx="9883652" cy="61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5811A2"/>
                </a:solidFill>
                <a:effectLst/>
                <a:uLnTx/>
                <a:uFillTx/>
                <a:latin typeface="Brandon Grotesque Black" panose="020B0303020203060202" pitchFamily="34" charset="77"/>
                <a:ea typeface="+mn-ea"/>
                <a:cs typeface="+mn-cs"/>
              </a:rPr>
              <a:t>En qué aspectos debería haber libertad de elección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DCC1CD0-6B0F-4AA2-A92A-184DF0DA994A}"/>
              </a:ext>
            </a:extLst>
          </p:cNvPr>
          <p:cNvSpPr txBox="1"/>
          <p:nvPr/>
        </p:nvSpPr>
        <p:spPr>
          <a:xfrm>
            <a:off x="232220" y="846168"/>
            <a:ext cx="8393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prstClr val="black"/>
                </a:solidFill>
                <a:latin typeface="Montserrat Light" panose="00000400000000000000" pitchFamily="2" charset="0"/>
              </a:rPr>
              <a:t>¿En cuáles de los siguientes aspectos de un futuro sistema previsional consideras que debería haber libertad de elección entre entidades estatales y privadas?</a:t>
            </a:r>
            <a:endParaRPr lang="es-CL" sz="1200" dirty="0">
              <a:solidFill>
                <a:prstClr val="black"/>
              </a:solidFill>
              <a:latin typeface="Montserrat Light" panose="00000400000000000000" pitchFamily="2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5350B25-7D1F-06A9-B7CC-F500C7517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98292"/>
              </p:ext>
            </p:extLst>
          </p:nvPr>
        </p:nvGraphicFramePr>
        <p:xfrm>
          <a:off x="44750" y="1369388"/>
          <a:ext cx="11798678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4239">
                  <a:extLst>
                    <a:ext uri="{9D8B030D-6E8A-4147-A177-3AD203B41FA5}">
                      <a16:colId xmlns:a16="http://schemas.microsoft.com/office/drawing/2014/main" val="2935396552"/>
                    </a:ext>
                  </a:extLst>
                </a:gridCol>
                <a:gridCol w="3144239">
                  <a:extLst>
                    <a:ext uri="{9D8B030D-6E8A-4147-A177-3AD203B41FA5}">
                      <a16:colId xmlns:a16="http://schemas.microsoft.com/office/drawing/2014/main" val="1017921310"/>
                    </a:ext>
                  </a:extLst>
                </a:gridCol>
                <a:gridCol w="2755100">
                  <a:extLst>
                    <a:ext uri="{9D8B030D-6E8A-4147-A177-3AD203B41FA5}">
                      <a16:colId xmlns:a16="http://schemas.microsoft.com/office/drawing/2014/main" val="2376045072"/>
                    </a:ext>
                  </a:extLst>
                </a:gridCol>
                <a:gridCol w="2755100">
                  <a:extLst>
                    <a:ext uri="{9D8B030D-6E8A-4147-A177-3AD203B41FA5}">
                      <a16:colId xmlns:a16="http://schemas.microsoft.com/office/drawing/2014/main" val="176174434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ENTIDAD QUE RECOLECTE LAS COTIZACIONES PREVISIONALES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GESTIÓN DE LAS INVERSIONES DE LOS FONDOS PREVISIONALES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ADMINISTRACIÓN DEL PAGO DE LAS    PENSIONES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ATENCIÓN Y SERVICIO A COTIZANTES Y PENSIONADOS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1269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F944B64-5CE9-652C-459E-FA4AE2977AA6}"/>
              </a:ext>
            </a:extLst>
          </p:cNvPr>
          <p:cNvSpPr txBox="1"/>
          <p:nvPr/>
        </p:nvSpPr>
        <p:spPr>
          <a:xfrm>
            <a:off x="9722070" y="861814"/>
            <a:ext cx="2237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Base: Muestra total (</a:t>
            </a:r>
            <a:r>
              <a:rPr lang="es-ES" sz="1200" dirty="0">
                <a:solidFill>
                  <a:prstClr val="black"/>
                </a:solidFill>
                <a:latin typeface="Montserrat" panose="00000500000000000000" pitchFamily="2" charset="0"/>
              </a:rPr>
              <a:t>400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7AA85C-35A5-52BF-33F1-334DA8AE3465}"/>
              </a:ext>
            </a:extLst>
          </p:cNvPr>
          <p:cNvSpPr txBox="1"/>
          <p:nvPr/>
        </p:nvSpPr>
        <p:spPr>
          <a:xfrm>
            <a:off x="2279576" y="5734576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Montserrat" pitchFamily="2" charset="77"/>
              </a:rPr>
              <a:t> En toda la cadena de la relación, es nítida y mayoritaria la expectativa de los ciudadanos de la región por poder elegir entre instituciones públicas y privadas.</a:t>
            </a:r>
            <a:endParaRPr lang="es-CL" sz="1600" b="1" dirty="0">
              <a:latin typeface="Montserrat" pitchFamily="2" charset="77"/>
            </a:endParaRPr>
          </a:p>
        </p:txBody>
      </p:sp>
      <p:graphicFrame>
        <p:nvGraphicFramePr>
          <p:cNvPr id="9" name="Marcador de contenido 5">
            <a:extLst>
              <a:ext uri="{FF2B5EF4-FFF2-40B4-BE49-F238E27FC236}">
                <a16:creationId xmlns:a16="http://schemas.microsoft.com/office/drawing/2014/main" id="{EEBFBBB3-989E-4B95-84BE-502F7E1BF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208916"/>
              </p:ext>
            </p:extLst>
          </p:nvPr>
        </p:nvGraphicFramePr>
        <p:xfrm>
          <a:off x="161101" y="1643280"/>
          <a:ext cx="11798678" cy="445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337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03D255A-168A-4B57-AC52-1AE6C3BDD10A}"/>
              </a:ext>
            </a:extLst>
          </p:cNvPr>
          <p:cNvSpPr txBox="1">
            <a:spLocks/>
          </p:cNvSpPr>
          <p:nvPr/>
        </p:nvSpPr>
        <p:spPr>
          <a:xfrm>
            <a:off x="367846" y="315538"/>
            <a:ext cx="9650688" cy="613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2400" b="1" dirty="0">
                <a:solidFill>
                  <a:srgbClr val="5811A2"/>
                </a:solidFill>
                <a:latin typeface="Brandon Grotesque Black" panose="020B0303020203060202" pitchFamily="34" charset="77"/>
              </a:rPr>
              <a:t>P</a:t>
            </a:r>
            <a:r>
              <a:rPr kumimoji="0" lang="es-CL" sz="2400" b="1" u="none" strike="noStrike" kern="1200" cap="none" spc="0" normalizeH="0" baseline="0" noProof="0" dirty="0">
                <a:ln>
                  <a:noFill/>
                </a:ln>
                <a:solidFill>
                  <a:srgbClr val="5811A2"/>
                </a:solidFill>
                <a:effectLst/>
                <a:uLnTx/>
                <a:uFillTx/>
                <a:latin typeface="Brandon Grotesque Black" panose="020B0303020203060202" pitchFamily="34" charset="77"/>
              </a:rPr>
              <a:t>referencia respecto de la PGU como forma de mejorar las pensiones actuales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DCC1CD0-6B0F-4AA2-A92A-184DF0DA994A}"/>
              </a:ext>
            </a:extLst>
          </p:cNvPr>
          <p:cNvSpPr txBox="1"/>
          <p:nvPr/>
        </p:nvSpPr>
        <p:spPr>
          <a:xfrm>
            <a:off x="367846" y="1000313"/>
            <a:ext cx="9170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  <a:latin typeface="Montserrat Light" panose="00000400000000000000" pitchFamily="2" charset="0"/>
              </a:rPr>
              <a:t>¿Cuál de las siguientes alternativas prefieres a la hora de mejorar las pensiones de los actuales jubilados?</a:t>
            </a:r>
            <a:endParaRPr lang="es-CL" sz="1200" dirty="0">
              <a:solidFill>
                <a:prstClr val="black"/>
              </a:solidFill>
              <a:latin typeface="Montserrat Light" panose="000004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3885F5-0B93-0822-AFAC-011A5B69C73E}"/>
              </a:ext>
            </a:extLst>
          </p:cNvPr>
          <p:cNvSpPr txBox="1"/>
          <p:nvPr/>
        </p:nvSpPr>
        <p:spPr>
          <a:xfrm>
            <a:off x="9722070" y="861814"/>
            <a:ext cx="22377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Base: Muestra total (</a:t>
            </a:r>
            <a:r>
              <a:rPr lang="es-ES" sz="1200" dirty="0">
                <a:solidFill>
                  <a:prstClr val="black"/>
                </a:solidFill>
                <a:latin typeface="Montserrat" panose="00000500000000000000" pitchFamily="2" charset="0"/>
              </a:rPr>
              <a:t>400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2E65E9-9350-0CDB-4185-A6F86858F865}"/>
              </a:ext>
            </a:extLst>
          </p:cNvPr>
          <p:cNvSpPr txBox="1"/>
          <p:nvPr/>
        </p:nvSpPr>
        <p:spPr>
          <a:xfrm>
            <a:off x="8571345" y="3011732"/>
            <a:ext cx="3141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Montserrat" panose="00000500000000000000" pitchFamily="2" charset="0"/>
              </a:rPr>
              <a:t>La expectativa mayoritaria es subir las pensiones con cargo a impuestos generales antes que con solidaridad directa de los trabajadores.</a:t>
            </a:r>
            <a:endParaRPr lang="es-CL" sz="1400" b="1" dirty="0">
              <a:latin typeface="Montserrat" panose="00000500000000000000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FE3F5D-7732-4548-9E23-3A73C188E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graphicFrame>
        <p:nvGraphicFramePr>
          <p:cNvPr id="9" name="Marcador de contenido 5">
            <a:extLst>
              <a:ext uri="{FF2B5EF4-FFF2-40B4-BE49-F238E27FC236}">
                <a16:creationId xmlns:a16="http://schemas.microsoft.com/office/drawing/2014/main" id="{D81A1737-02DC-411B-B3CB-5E08380F8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543508"/>
              </p:ext>
            </p:extLst>
          </p:nvPr>
        </p:nvGraphicFramePr>
        <p:xfrm>
          <a:off x="367846" y="1782618"/>
          <a:ext cx="8203499" cy="428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540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LORES CRITERIA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C741F3"/>
      </a:accent1>
      <a:accent2>
        <a:srgbClr val="9200EF"/>
      </a:accent2>
      <a:accent3>
        <a:srgbClr val="5811A2"/>
      </a:accent3>
      <a:accent4>
        <a:srgbClr val="2C0046"/>
      </a:accent4>
      <a:accent5>
        <a:srgbClr val="EF2A00"/>
      </a:accent5>
      <a:accent6>
        <a:srgbClr val="560049"/>
      </a:accent6>
      <a:hlink>
        <a:srgbClr val="A2008D"/>
      </a:hlink>
      <a:folHlink>
        <a:srgbClr val="5624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dirty="0" smtClean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_Criteria_v5_Marzo_2023" id="{520A6543-269F-D449-A397-CA4E5CD9E444}" vid="{B1A2E171-414B-ED40-8A77-A1534AFDE6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Plantilla_Criteria_v5_Marzo_2023</Template>
  <TotalTime>1598</TotalTime>
  <Words>833</Words>
  <Application>Microsoft Macintosh PowerPoint</Application>
  <PresentationFormat>Panorámica</PresentationFormat>
  <Paragraphs>73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Brandon Grotesque Black</vt:lpstr>
      <vt:lpstr>Calibri</vt:lpstr>
      <vt:lpstr>Montserrat</vt:lpstr>
      <vt:lpstr>Montserrat Light</vt:lpstr>
      <vt:lpstr>Montserrat Medium</vt:lpstr>
      <vt:lpstr>Tema de Office</vt:lpstr>
      <vt:lpstr>OPINIONES Y PREFERENCIAS RESPECTO DE LA PROPUESTA DE REFORMA PREVISIONAL  Región de Los Lagos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OPINIONES Y PREFERENCIAS RESPECTO DE LA PROPUESTA DE REFORMA PREVISIONAL  NACIONAL</dc:title>
  <dc:subject/>
  <dc:creator>CRITERIA</dc:creator>
  <cp:keywords/>
  <dc:description/>
  <cp:lastModifiedBy>Uziel Gomez</cp:lastModifiedBy>
  <cp:revision>64</cp:revision>
  <dcterms:created xsi:type="dcterms:W3CDTF">2023-08-07T14:53:16Z</dcterms:created>
  <dcterms:modified xsi:type="dcterms:W3CDTF">2024-01-22T21:17:13Z</dcterms:modified>
  <cp:category/>
</cp:coreProperties>
</file>